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7" r:id="rId2"/>
    <p:sldId id="263" r:id="rId3"/>
    <p:sldId id="264" r:id="rId4"/>
    <p:sldId id="265" r:id="rId5"/>
    <p:sldId id="410" r:id="rId6"/>
    <p:sldId id="425" r:id="rId7"/>
    <p:sldId id="430" r:id="rId8"/>
    <p:sldId id="434" r:id="rId9"/>
    <p:sldId id="411" r:id="rId10"/>
    <p:sldId id="412" r:id="rId11"/>
    <p:sldId id="266" r:id="rId12"/>
    <p:sldId id="438" r:id="rId13"/>
    <p:sldId id="439" r:id="rId14"/>
    <p:sldId id="409" r:id="rId15"/>
    <p:sldId id="413" r:id="rId16"/>
    <p:sldId id="427" r:id="rId17"/>
    <p:sldId id="433" r:id="rId18"/>
    <p:sldId id="485" r:id="rId19"/>
    <p:sldId id="435" r:id="rId20"/>
    <p:sldId id="473" r:id="rId21"/>
    <p:sldId id="452" r:id="rId22"/>
    <p:sldId id="462" r:id="rId23"/>
    <p:sldId id="463" r:id="rId24"/>
    <p:sldId id="464" r:id="rId25"/>
    <p:sldId id="465" r:id="rId26"/>
    <p:sldId id="466" r:id="rId27"/>
    <p:sldId id="467" r:id="rId28"/>
    <p:sldId id="414" r:id="rId29"/>
    <p:sldId id="468" r:id="rId30"/>
    <p:sldId id="470" r:id="rId31"/>
    <p:sldId id="471" r:id="rId32"/>
    <p:sldId id="472" r:id="rId33"/>
    <p:sldId id="493" r:id="rId34"/>
    <p:sldId id="458" r:id="rId35"/>
    <p:sldId id="487" r:id="rId36"/>
    <p:sldId id="486" r:id="rId37"/>
    <p:sldId id="445" r:id="rId38"/>
    <p:sldId id="488" r:id="rId39"/>
    <p:sldId id="489" r:id="rId40"/>
    <p:sldId id="416" r:id="rId41"/>
    <p:sldId id="417" r:id="rId42"/>
    <p:sldId id="418" r:id="rId43"/>
    <p:sldId id="419" r:id="rId44"/>
    <p:sldId id="490" r:id="rId45"/>
    <p:sldId id="491" r:id="rId46"/>
    <p:sldId id="492" r:id="rId47"/>
    <p:sldId id="258" r:id="rId4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2E8A"/>
    <a:srgbClr val="1629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A8D8A-7BB1-4C8A-B9D5-0030C3698946}" type="doc">
      <dgm:prSet loTypeId="urn:microsoft.com/office/officeart/2008/layout/VerticalCurvedList" loCatId="list" qsTypeId="urn:microsoft.com/office/officeart/2005/8/quickstyle/simple2" qsCatId="simple" csTypeId="urn:microsoft.com/office/officeart/2005/8/colors/accent1_1" csCatId="accent1" phldr="1"/>
      <dgm:spPr/>
      <dgm:t>
        <a:bodyPr/>
        <a:lstStyle/>
        <a:p>
          <a:endParaRPr lang="es-MX"/>
        </a:p>
      </dgm:t>
    </dgm:pt>
    <dgm:pt modelId="{997350F7-AF12-4E37-B3FA-354FEC53C792}">
      <dgm:prSet phldrT="[Texto]"/>
      <dgm:spPr/>
      <dgm:t>
        <a:bodyPr/>
        <a:lstStyle/>
        <a:p>
          <a:r>
            <a:rPr lang="es-MX" b="1" dirty="0">
              <a:latin typeface="Montserrat ExtraLight" panose="00000300000000000000" pitchFamily="2" charset="0"/>
              <a:ea typeface="Calibri Light"/>
              <a:cs typeface="Calibri Light"/>
            </a:rPr>
            <a:t>1. ¿Qué es el derecho de acceso a la información (DAI)?</a:t>
          </a:r>
          <a:endParaRPr lang="es-MX" b="1" dirty="0">
            <a:latin typeface="Montserrat ExtraLight" panose="00000300000000000000" pitchFamily="2" charset="0"/>
          </a:endParaRPr>
        </a:p>
      </dgm:t>
    </dgm:pt>
    <dgm:pt modelId="{F221D638-0030-47D9-BC72-2F4CF7DF581A}" type="parTrans" cxnId="{37F03E30-9BBF-4BA5-B5F8-36F54E8E3CFC}">
      <dgm:prSet/>
      <dgm:spPr/>
      <dgm:t>
        <a:bodyPr/>
        <a:lstStyle/>
        <a:p>
          <a:endParaRPr lang="es-MX" b="1">
            <a:latin typeface="Montserrat ExtraLight" panose="00000300000000000000" pitchFamily="2" charset="0"/>
          </a:endParaRPr>
        </a:p>
      </dgm:t>
    </dgm:pt>
    <dgm:pt modelId="{F774E495-33A2-44F2-996C-AC252ECD12BC}" type="sibTrans" cxnId="{37F03E30-9BBF-4BA5-B5F8-36F54E8E3CFC}">
      <dgm:prSet/>
      <dgm:spPr/>
      <dgm:t>
        <a:bodyPr/>
        <a:lstStyle/>
        <a:p>
          <a:endParaRPr lang="es-MX" b="1">
            <a:latin typeface="Montserrat ExtraLight" panose="00000300000000000000" pitchFamily="2" charset="0"/>
          </a:endParaRPr>
        </a:p>
      </dgm:t>
    </dgm:pt>
    <dgm:pt modelId="{8D59D6F6-FC2F-401B-BDC0-CCF341CA36C0}">
      <dgm:prSet phldrT="[Texto]"/>
      <dgm:spPr/>
      <dgm:t>
        <a:bodyPr/>
        <a:lstStyle/>
        <a:p>
          <a:r>
            <a:rPr lang="es-MX" b="1" dirty="0">
              <a:latin typeface="Montserrat ExtraLight" panose="00000300000000000000" pitchFamily="2" charset="0"/>
              <a:ea typeface="Calibri Light"/>
              <a:cs typeface="Calibri Light"/>
            </a:rPr>
            <a:t>2. ¿Para qué sirve el DAI?</a:t>
          </a:r>
          <a:endParaRPr lang="es-MX" b="1" dirty="0">
            <a:latin typeface="Montserrat ExtraLight" panose="00000300000000000000" pitchFamily="2" charset="0"/>
          </a:endParaRPr>
        </a:p>
      </dgm:t>
    </dgm:pt>
    <dgm:pt modelId="{93C7D51B-479B-4216-A549-E343673E3193}" type="parTrans" cxnId="{8E43E96F-FF12-40CD-886D-75A0E7DE4E1C}">
      <dgm:prSet/>
      <dgm:spPr/>
      <dgm:t>
        <a:bodyPr/>
        <a:lstStyle/>
        <a:p>
          <a:endParaRPr lang="es-MX" b="1">
            <a:latin typeface="Montserrat ExtraLight" panose="00000300000000000000" pitchFamily="2" charset="0"/>
          </a:endParaRPr>
        </a:p>
      </dgm:t>
    </dgm:pt>
    <dgm:pt modelId="{D1B0411B-EDD8-46AB-B1CF-3A2D4FDC00C6}" type="sibTrans" cxnId="{8E43E96F-FF12-40CD-886D-75A0E7DE4E1C}">
      <dgm:prSet/>
      <dgm:spPr/>
      <dgm:t>
        <a:bodyPr/>
        <a:lstStyle/>
        <a:p>
          <a:endParaRPr lang="es-MX" b="1">
            <a:latin typeface="Montserrat ExtraLight" panose="00000300000000000000" pitchFamily="2" charset="0"/>
          </a:endParaRPr>
        </a:p>
      </dgm:t>
    </dgm:pt>
    <dgm:pt modelId="{FC27BD2C-AD9D-4530-9861-D5934D5AC7C1}">
      <dgm:prSet phldrT="[Texto]"/>
      <dgm:spPr/>
      <dgm:t>
        <a:bodyPr/>
        <a:lstStyle/>
        <a:p>
          <a:r>
            <a:rPr lang="es-MX" b="1">
              <a:latin typeface="Montserrat ExtraLight" panose="00000300000000000000" pitchFamily="2" charset="0"/>
              <a:ea typeface="Calibri Light"/>
              <a:cs typeface="Calibri Light"/>
            </a:rPr>
            <a:t>3. ¿Cómo se ejerce el DAI?</a:t>
          </a:r>
          <a:endParaRPr lang="es-MX" b="1" dirty="0">
            <a:latin typeface="Montserrat ExtraLight" panose="00000300000000000000" pitchFamily="2" charset="0"/>
          </a:endParaRPr>
        </a:p>
      </dgm:t>
    </dgm:pt>
    <dgm:pt modelId="{0FF3DEC5-18C6-4722-A155-1D57EF5F1453}" type="parTrans" cxnId="{7C247F62-BCAC-42A5-ABC6-D5FF2C7854AD}">
      <dgm:prSet/>
      <dgm:spPr/>
      <dgm:t>
        <a:bodyPr/>
        <a:lstStyle/>
        <a:p>
          <a:endParaRPr lang="es-MX" b="1">
            <a:latin typeface="Montserrat ExtraLight" panose="00000300000000000000" pitchFamily="2" charset="0"/>
          </a:endParaRPr>
        </a:p>
      </dgm:t>
    </dgm:pt>
    <dgm:pt modelId="{92281DCE-3F37-45CB-AFA3-868EAB3395C9}" type="sibTrans" cxnId="{7C247F62-BCAC-42A5-ABC6-D5FF2C7854AD}">
      <dgm:prSet/>
      <dgm:spPr/>
      <dgm:t>
        <a:bodyPr/>
        <a:lstStyle/>
        <a:p>
          <a:endParaRPr lang="es-MX" b="1">
            <a:latin typeface="Montserrat ExtraLight" panose="00000300000000000000" pitchFamily="2" charset="0"/>
          </a:endParaRPr>
        </a:p>
      </dgm:t>
    </dgm:pt>
    <dgm:pt modelId="{5D77AB26-45B5-40FB-ABB0-9CBB0C7DBEA6}" type="pres">
      <dgm:prSet presAssocID="{780A8D8A-7BB1-4C8A-B9D5-0030C3698946}" presName="Name0" presStyleCnt="0">
        <dgm:presLayoutVars>
          <dgm:chMax val="7"/>
          <dgm:chPref val="7"/>
          <dgm:dir/>
        </dgm:presLayoutVars>
      </dgm:prSet>
      <dgm:spPr/>
    </dgm:pt>
    <dgm:pt modelId="{9E3258ED-4163-4694-8AA2-6E9E7BB35AC0}" type="pres">
      <dgm:prSet presAssocID="{780A8D8A-7BB1-4C8A-B9D5-0030C3698946}" presName="Name1" presStyleCnt="0"/>
      <dgm:spPr/>
    </dgm:pt>
    <dgm:pt modelId="{F8F562F3-A844-484D-983C-1C1A2E6F0175}" type="pres">
      <dgm:prSet presAssocID="{780A8D8A-7BB1-4C8A-B9D5-0030C3698946}" presName="cycle" presStyleCnt="0"/>
      <dgm:spPr/>
    </dgm:pt>
    <dgm:pt modelId="{59EA91ED-E225-4313-BB2E-C7FBF3E86177}" type="pres">
      <dgm:prSet presAssocID="{780A8D8A-7BB1-4C8A-B9D5-0030C3698946}" presName="srcNode" presStyleLbl="node1" presStyleIdx="0" presStyleCnt="3"/>
      <dgm:spPr/>
    </dgm:pt>
    <dgm:pt modelId="{769CF738-2A41-42A9-837F-B08D57A349A0}" type="pres">
      <dgm:prSet presAssocID="{780A8D8A-7BB1-4C8A-B9D5-0030C3698946}" presName="conn" presStyleLbl="parChTrans1D2" presStyleIdx="0" presStyleCnt="1"/>
      <dgm:spPr/>
    </dgm:pt>
    <dgm:pt modelId="{2173E33A-2241-41CB-B797-456A5D618544}" type="pres">
      <dgm:prSet presAssocID="{780A8D8A-7BB1-4C8A-B9D5-0030C3698946}" presName="extraNode" presStyleLbl="node1" presStyleIdx="0" presStyleCnt="3"/>
      <dgm:spPr/>
    </dgm:pt>
    <dgm:pt modelId="{6504986A-7BC5-4248-8129-1D085E57DF1E}" type="pres">
      <dgm:prSet presAssocID="{780A8D8A-7BB1-4C8A-B9D5-0030C3698946}" presName="dstNode" presStyleLbl="node1" presStyleIdx="0" presStyleCnt="3"/>
      <dgm:spPr/>
    </dgm:pt>
    <dgm:pt modelId="{96329BE2-1FF3-4BDE-A4F3-DC766FDF26C9}" type="pres">
      <dgm:prSet presAssocID="{997350F7-AF12-4E37-B3FA-354FEC53C792}" presName="text_1" presStyleLbl="node1" presStyleIdx="0" presStyleCnt="3" custLinFactNeighborY="4788">
        <dgm:presLayoutVars>
          <dgm:bulletEnabled val="1"/>
        </dgm:presLayoutVars>
      </dgm:prSet>
      <dgm:spPr/>
    </dgm:pt>
    <dgm:pt modelId="{F26B987B-3415-4902-AADD-2F8CEEEE80C3}" type="pres">
      <dgm:prSet presAssocID="{997350F7-AF12-4E37-B3FA-354FEC53C792}" presName="accent_1" presStyleCnt="0"/>
      <dgm:spPr/>
    </dgm:pt>
    <dgm:pt modelId="{85841963-3DF9-4EF6-AD4B-B6A02FBBA866}" type="pres">
      <dgm:prSet presAssocID="{997350F7-AF12-4E37-B3FA-354FEC53C792}" presName="accentRepeatNode" presStyleLbl="solidFgAcc1" presStyleIdx="0" presStyleCnt="3"/>
      <dgm:spPr/>
    </dgm:pt>
    <dgm:pt modelId="{CC1B01F9-D7AB-4F44-B85F-384D3E21432D}" type="pres">
      <dgm:prSet presAssocID="{8D59D6F6-FC2F-401B-BDC0-CCF341CA36C0}" presName="text_2" presStyleLbl="node1" presStyleIdx="1" presStyleCnt="3">
        <dgm:presLayoutVars>
          <dgm:bulletEnabled val="1"/>
        </dgm:presLayoutVars>
      </dgm:prSet>
      <dgm:spPr/>
    </dgm:pt>
    <dgm:pt modelId="{A77029DC-7B1C-4AFC-83C6-C08D69ACE057}" type="pres">
      <dgm:prSet presAssocID="{8D59D6F6-FC2F-401B-BDC0-CCF341CA36C0}" presName="accent_2" presStyleCnt="0"/>
      <dgm:spPr/>
    </dgm:pt>
    <dgm:pt modelId="{A0C49AF4-535C-449A-BF58-9BA1636F3C59}" type="pres">
      <dgm:prSet presAssocID="{8D59D6F6-FC2F-401B-BDC0-CCF341CA36C0}" presName="accentRepeatNode" presStyleLbl="solidFgAcc1" presStyleIdx="1" presStyleCnt="3"/>
      <dgm:spPr/>
    </dgm:pt>
    <dgm:pt modelId="{50EB4107-A8BF-45C2-A348-2D4019102F9A}" type="pres">
      <dgm:prSet presAssocID="{FC27BD2C-AD9D-4530-9861-D5934D5AC7C1}" presName="text_3" presStyleLbl="node1" presStyleIdx="2" presStyleCnt="3">
        <dgm:presLayoutVars>
          <dgm:bulletEnabled val="1"/>
        </dgm:presLayoutVars>
      </dgm:prSet>
      <dgm:spPr/>
    </dgm:pt>
    <dgm:pt modelId="{AC37336C-D324-4869-B6C5-26612A78DE40}" type="pres">
      <dgm:prSet presAssocID="{FC27BD2C-AD9D-4530-9861-D5934D5AC7C1}" presName="accent_3" presStyleCnt="0"/>
      <dgm:spPr/>
    </dgm:pt>
    <dgm:pt modelId="{09C31FD4-001E-418D-A063-7C54D26EF992}" type="pres">
      <dgm:prSet presAssocID="{FC27BD2C-AD9D-4530-9861-D5934D5AC7C1}" presName="accentRepeatNode" presStyleLbl="solidFgAcc1" presStyleIdx="2" presStyleCnt="3"/>
      <dgm:spPr/>
    </dgm:pt>
  </dgm:ptLst>
  <dgm:cxnLst>
    <dgm:cxn modelId="{ACB2F006-78A3-4170-A6DE-00972914384C}" type="presOf" srcId="{780A8D8A-7BB1-4C8A-B9D5-0030C3698946}" destId="{5D77AB26-45B5-40FB-ABB0-9CBB0C7DBEA6}" srcOrd="0" destOrd="0" presId="urn:microsoft.com/office/officeart/2008/layout/VerticalCurvedList"/>
    <dgm:cxn modelId="{37F03E30-9BBF-4BA5-B5F8-36F54E8E3CFC}" srcId="{780A8D8A-7BB1-4C8A-B9D5-0030C3698946}" destId="{997350F7-AF12-4E37-B3FA-354FEC53C792}" srcOrd="0" destOrd="0" parTransId="{F221D638-0030-47D9-BC72-2F4CF7DF581A}" sibTransId="{F774E495-33A2-44F2-996C-AC252ECD12BC}"/>
    <dgm:cxn modelId="{10866032-391E-4022-8E52-4FA79A179DAC}" type="presOf" srcId="{8D59D6F6-FC2F-401B-BDC0-CCF341CA36C0}" destId="{CC1B01F9-D7AB-4F44-B85F-384D3E21432D}" srcOrd="0" destOrd="0" presId="urn:microsoft.com/office/officeart/2008/layout/VerticalCurvedList"/>
    <dgm:cxn modelId="{7C247F62-BCAC-42A5-ABC6-D5FF2C7854AD}" srcId="{780A8D8A-7BB1-4C8A-B9D5-0030C3698946}" destId="{FC27BD2C-AD9D-4530-9861-D5934D5AC7C1}" srcOrd="2" destOrd="0" parTransId="{0FF3DEC5-18C6-4722-A155-1D57EF5F1453}" sibTransId="{92281DCE-3F37-45CB-AFA3-868EAB3395C9}"/>
    <dgm:cxn modelId="{8E43E96F-FF12-40CD-886D-75A0E7DE4E1C}" srcId="{780A8D8A-7BB1-4C8A-B9D5-0030C3698946}" destId="{8D59D6F6-FC2F-401B-BDC0-CCF341CA36C0}" srcOrd="1" destOrd="0" parTransId="{93C7D51B-479B-4216-A549-E343673E3193}" sibTransId="{D1B0411B-EDD8-46AB-B1CF-3A2D4FDC00C6}"/>
    <dgm:cxn modelId="{36C1FC4F-C56C-419D-B5C8-22A6A984103F}" type="presOf" srcId="{997350F7-AF12-4E37-B3FA-354FEC53C792}" destId="{96329BE2-1FF3-4BDE-A4F3-DC766FDF26C9}" srcOrd="0" destOrd="0" presId="urn:microsoft.com/office/officeart/2008/layout/VerticalCurvedList"/>
    <dgm:cxn modelId="{CCC3ADDE-7F58-4DB5-9BCE-9B555758ED67}" type="presOf" srcId="{FC27BD2C-AD9D-4530-9861-D5934D5AC7C1}" destId="{50EB4107-A8BF-45C2-A348-2D4019102F9A}" srcOrd="0" destOrd="0" presId="urn:microsoft.com/office/officeart/2008/layout/VerticalCurvedList"/>
    <dgm:cxn modelId="{B75F04F0-C513-4DDC-B13B-346E36C45577}" type="presOf" srcId="{F774E495-33A2-44F2-996C-AC252ECD12BC}" destId="{769CF738-2A41-42A9-837F-B08D57A349A0}" srcOrd="0" destOrd="0" presId="urn:microsoft.com/office/officeart/2008/layout/VerticalCurvedList"/>
    <dgm:cxn modelId="{D058061C-84E5-4757-A1A2-A3A5309E92ED}" type="presParOf" srcId="{5D77AB26-45B5-40FB-ABB0-9CBB0C7DBEA6}" destId="{9E3258ED-4163-4694-8AA2-6E9E7BB35AC0}" srcOrd="0" destOrd="0" presId="urn:microsoft.com/office/officeart/2008/layout/VerticalCurvedList"/>
    <dgm:cxn modelId="{87CA190C-4F1A-4DAF-986C-69E14E824E99}" type="presParOf" srcId="{9E3258ED-4163-4694-8AA2-6E9E7BB35AC0}" destId="{F8F562F3-A844-484D-983C-1C1A2E6F0175}" srcOrd="0" destOrd="0" presId="urn:microsoft.com/office/officeart/2008/layout/VerticalCurvedList"/>
    <dgm:cxn modelId="{D6277B2D-5D53-4B02-A50A-364713744F8A}" type="presParOf" srcId="{F8F562F3-A844-484D-983C-1C1A2E6F0175}" destId="{59EA91ED-E225-4313-BB2E-C7FBF3E86177}" srcOrd="0" destOrd="0" presId="urn:microsoft.com/office/officeart/2008/layout/VerticalCurvedList"/>
    <dgm:cxn modelId="{492794A6-88C9-4D0B-9012-FCDB84AB0B67}" type="presParOf" srcId="{F8F562F3-A844-484D-983C-1C1A2E6F0175}" destId="{769CF738-2A41-42A9-837F-B08D57A349A0}" srcOrd="1" destOrd="0" presId="urn:microsoft.com/office/officeart/2008/layout/VerticalCurvedList"/>
    <dgm:cxn modelId="{291C76C7-41D8-49B9-9816-3F3C5F0FC862}" type="presParOf" srcId="{F8F562F3-A844-484D-983C-1C1A2E6F0175}" destId="{2173E33A-2241-41CB-B797-456A5D618544}" srcOrd="2" destOrd="0" presId="urn:microsoft.com/office/officeart/2008/layout/VerticalCurvedList"/>
    <dgm:cxn modelId="{035D0E51-7C06-4233-942E-C4050636BB77}" type="presParOf" srcId="{F8F562F3-A844-484D-983C-1C1A2E6F0175}" destId="{6504986A-7BC5-4248-8129-1D085E57DF1E}" srcOrd="3" destOrd="0" presId="urn:microsoft.com/office/officeart/2008/layout/VerticalCurvedList"/>
    <dgm:cxn modelId="{7EE8A7B9-F270-463B-B57D-D5C6FC7C0788}" type="presParOf" srcId="{9E3258ED-4163-4694-8AA2-6E9E7BB35AC0}" destId="{96329BE2-1FF3-4BDE-A4F3-DC766FDF26C9}" srcOrd="1" destOrd="0" presId="urn:microsoft.com/office/officeart/2008/layout/VerticalCurvedList"/>
    <dgm:cxn modelId="{E877BB58-E946-4FBD-95F8-1C03B8C87018}" type="presParOf" srcId="{9E3258ED-4163-4694-8AA2-6E9E7BB35AC0}" destId="{F26B987B-3415-4902-AADD-2F8CEEEE80C3}" srcOrd="2" destOrd="0" presId="urn:microsoft.com/office/officeart/2008/layout/VerticalCurvedList"/>
    <dgm:cxn modelId="{464A4426-3CAB-4D24-BCFD-3B0ABB50F905}" type="presParOf" srcId="{F26B987B-3415-4902-AADD-2F8CEEEE80C3}" destId="{85841963-3DF9-4EF6-AD4B-B6A02FBBA866}" srcOrd="0" destOrd="0" presId="urn:microsoft.com/office/officeart/2008/layout/VerticalCurvedList"/>
    <dgm:cxn modelId="{5EEA3F02-AE05-4734-BB4D-10F3B69D9C7E}" type="presParOf" srcId="{9E3258ED-4163-4694-8AA2-6E9E7BB35AC0}" destId="{CC1B01F9-D7AB-4F44-B85F-384D3E21432D}" srcOrd="3" destOrd="0" presId="urn:microsoft.com/office/officeart/2008/layout/VerticalCurvedList"/>
    <dgm:cxn modelId="{B3D22A72-5F83-4476-AB16-6F54159519C1}" type="presParOf" srcId="{9E3258ED-4163-4694-8AA2-6E9E7BB35AC0}" destId="{A77029DC-7B1C-4AFC-83C6-C08D69ACE057}" srcOrd="4" destOrd="0" presId="urn:microsoft.com/office/officeart/2008/layout/VerticalCurvedList"/>
    <dgm:cxn modelId="{0DDBE03F-106C-46FB-A89D-E35F7016DB34}" type="presParOf" srcId="{A77029DC-7B1C-4AFC-83C6-C08D69ACE057}" destId="{A0C49AF4-535C-449A-BF58-9BA1636F3C59}" srcOrd="0" destOrd="0" presId="urn:microsoft.com/office/officeart/2008/layout/VerticalCurvedList"/>
    <dgm:cxn modelId="{87F40C55-776E-47D8-B841-B53560EB3371}" type="presParOf" srcId="{9E3258ED-4163-4694-8AA2-6E9E7BB35AC0}" destId="{50EB4107-A8BF-45C2-A348-2D4019102F9A}" srcOrd="5" destOrd="0" presId="urn:microsoft.com/office/officeart/2008/layout/VerticalCurvedList"/>
    <dgm:cxn modelId="{CEFE96F5-4664-4AC3-AABD-CBF538743790}" type="presParOf" srcId="{9E3258ED-4163-4694-8AA2-6E9E7BB35AC0}" destId="{AC37336C-D324-4869-B6C5-26612A78DE40}" srcOrd="6" destOrd="0" presId="urn:microsoft.com/office/officeart/2008/layout/VerticalCurvedList"/>
    <dgm:cxn modelId="{41809F1A-9CD6-449B-9A29-53C173CE4C33}" type="presParOf" srcId="{AC37336C-D324-4869-B6C5-26612A78DE40}" destId="{09C31FD4-001E-418D-A063-7C54D26EF9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CF738-2A41-42A9-837F-B08D57A349A0}">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29BE2-1FF3-4BDE-A4F3-DC766FDF26C9}">
      <dsp:nvSpPr>
        <dsp:cNvPr id="0" name=""/>
        <dsp:cNvSpPr/>
      </dsp:nvSpPr>
      <dsp:spPr>
        <a:xfrm>
          <a:off x="752110" y="593755"/>
          <a:ext cx="8279746" cy="108373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MX" sz="3200" b="1" kern="1200" dirty="0">
              <a:latin typeface="Montserrat ExtraLight" panose="00000300000000000000" pitchFamily="2" charset="0"/>
              <a:ea typeface="Calibri Light"/>
              <a:cs typeface="Calibri Light"/>
            </a:rPr>
            <a:t>1. ¿Qué es el derecho de acceso a la información (DAI)?</a:t>
          </a:r>
          <a:endParaRPr lang="es-MX" sz="3200" b="1" kern="1200" dirty="0">
            <a:latin typeface="Montserrat ExtraLight" panose="00000300000000000000" pitchFamily="2" charset="0"/>
          </a:endParaRPr>
        </a:p>
      </dsp:txBody>
      <dsp:txXfrm>
        <a:off x="752110" y="593755"/>
        <a:ext cx="8279746" cy="1083733"/>
      </dsp:txXfrm>
    </dsp:sp>
    <dsp:sp modelId="{85841963-3DF9-4EF6-AD4B-B6A02FBBA866}">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1B01F9-D7AB-4F44-B85F-384D3E21432D}">
      <dsp:nvSpPr>
        <dsp:cNvPr id="0" name=""/>
        <dsp:cNvSpPr/>
      </dsp:nvSpPr>
      <dsp:spPr>
        <a:xfrm>
          <a:off x="1146048" y="2167466"/>
          <a:ext cx="7885809" cy="108373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MX" sz="3200" b="1" kern="1200" dirty="0">
              <a:latin typeface="Montserrat ExtraLight" panose="00000300000000000000" pitchFamily="2" charset="0"/>
              <a:ea typeface="Calibri Light"/>
              <a:cs typeface="Calibri Light"/>
            </a:rPr>
            <a:t>2. ¿Para qué sirve el DAI?</a:t>
          </a:r>
          <a:endParaRPr lang="es-MX" sz="3200" b="1" kern="1200" dirty="0">
            <a:latin typeface="Montserrat ExtraLight" panose="00000300000000000000" pitchFamily="2" charset="0"/>
          </a:endParaRPr>
        </a:p>
      </dsp:txBody>
      <dsp:txXfrm>
        <a:off x="1146048" y="2167466"/>
        <a:ext cx="7885809" cy="1083733"/>
      </dsp:txXfrm>
    </dsp:sp>
    <dsp:sp modelId="{A0C49AF4-535C-449A-BF58-9BA1636F3C59}">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B4107-A8BF-45C2-A348-2D4019102F9A}">
      <dsp:nvSpPr>
        <dsp:cNvPr id="0" name=""/>
        <dsp:cNvSpPr/>
      </dsp:nvSpPr>
      <dsp:spPr>
        <a:xfrm>
          <a:off x="752110" y="3793066"/>
          <a:ext cx="8279746" cy="108373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MX" sz="3200" b="1" kern="1200">
              <a:latin typeface="Montserrat ExtraLight" panose="00000300000000000000" pitchFamily="2" charset="0"/>
              <a:ea typeface="Calibri Light"/>
              <a:cs typeface="Calibri Light"/>
            </a:rPr>
            <a:t>3. ¿Cómo se ejerce el DAI?</a:t>
          </a:r>
          <a:endParaRPr lang="es-MX" sz="3200" b="1" kern="1200" dirty="0">
            <a:latin typeface="Montserrat ExtraLight" panose="00000300000000000000" pitchFamily="2" charset="0"/>
          </a:endParaRPr>
        </a:p>
      </dsp:txBody>
      <dsp:txXfrm>
        <a:off x="752110" y="3793066"/>
        <a:ext cx="8279746" cy="1083733"/>
      </dsp:txXfrm>
    </dsp:sp>
    <dsp:sp modelId="{09C31FD4-001E-418D-A063-7C54D26EF992}">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6T00:31:54.724"/>
    </inkml:context>
    <inkml:brush xml:id="br0">
      <inkml:brushProperty name="width" value="0.1" units="cm"/>
      <inkml:brushProperty name="height" value="0.1" units="cm"/>
    </inkml:brush>
  </inkml:definitions>
  <inkml:trace contextRef="#ctx0" brushRef="#br0">19448 6476 1903 0 0,'1'0'27053'0'0,"0"0"-27053"0"0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6T00:31:54.725"/>
    </inkml:context>
    <inkml:brush xml:id="br0">
      <inkml:brushProperty name="width" value="0.1" units="cm"/>
      <inkml:brushProperty name="height" value="0.1" units="cm"/>
    </inkml:brush>
  </inkml:definitions>
  <inkml:trace contextRef="#ctx0" brushRef="#br0">20204 6854 14117 0 0,'0'1'9780'0'0,"-2"0"-6706"0"0,-1 1-3074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B81DE-5CD3-4897-ABB8-6F9239975DC2}" type="datetimeFigureOut">
              <a:t>06/02/2025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241AC-8598-442E-94B8-C96157D060A6}" type="slidenum">
              <a:t>‹Nº›</a:t>
            </a:fld>
            <a:endParaRPr lang="es-ES"/>
          </a:p>
        </p:txBody>
      </p:sp>
    </p:spTree>
    <p:extLst>
      <p:ext uri="{BB962C8B-B14F-4D97-AF65-F5344CB8AC3E}">
        <p14:creationId xmlns:p14="http://schemas.microsoft.com/office/powerpoint/2010/main" val="111129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C4165-5A6C-1F22-FF02-011357A6ADF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C2BF9F13-A588-7B17-A679-40E9C0389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E071145-1AF9-17A1-5C18-95F1124A491C}"/>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03C29526-7A4F-5ED7-B3C5-4D09C61BD76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15B0F38-207B-5314-C9D7-9F13D5681879}"/>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211757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DC278-9E0D-A458-F3B1-2F426F2A6110}"/>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F56C8C9-25DE-F5DD-995B-1EE981D9D6E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7FBAE452-2269-FA32-2E29-91F9BEBAAE84}"/>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87242A88-E809-BA7A-3C8E-56B996F78AC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3831747-3656-EB84-963F-5A9549525522}"/>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312841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56825FC-1B5F-4F56-A505-E298C1A5639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2D13626-7F63-D7D5-8407-1C8B726831E1}"/>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0D7E7198-6C8F-9AA2-2E65-47CA7F9E70D8}"/>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99A048A6-6343-1BE3-0585-20A89F00FC5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8A2D843-17B8-AF4F-3CCD-D9247AC6C511}"/>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250115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F7BD2D-7776-CC31-0FAA-DC7B44E20BF2}"/>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994CB954-8809-7D7A-8C3E-35263DFA8CD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E8599CB-EE85-F8E1-1766-473334D2BCC4}"/>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63E1FD44-A60F-BD83-C662-8A5324D4860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BB4349-FA16-8D95-60FB-DC14593FFB8E}"/>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11190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D053E6-64E6-0B63-1571-75BBD906EA3F}"/>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C79EC629-540F-9702-5828-63EFB10F20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1A49D39D-4BC2-3028-6C48-B57E964DBD97}"/>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74D2ABED-C779-7FF4-A9BD-4C036364C09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8210756-4179-EEB8-76DD-90C6612DFE8F}"/>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247073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9DACA-24A9-4E9E-F005-6453F0DA159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3C11044-3C36-E1EF-E4DA-3D0C76F1BF6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B7E9575D-0F84-B1BF-6317-7E67A0A9223C}"/>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92FF88F-3C14-5047-B28C-84B2E8A3E80D}"/>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6" name="Marcador de pie de página 5">
            <a:extLst>
              <a:ext uri="{FF2B5EF4-FFF2-40B4-BE49-F238E27FC236}">
                <a16:creationId xmlns:a16="http://schemas.microsoft.com/office/drawing/2014/main" id="{15EF81C5-8F26-BA23-FF44-64EEBAD9A66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A89DC3F-E196-86C1-4258-C46D781DAEFF}"/>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112733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3DAB65-4089-D0AC-3B3C-22110CB121E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905FCBD9-90AF-DA42-0B45-CEFDD2537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8BDA3CB-0119-EAA5-6D8C-12C28DF7211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2673F872-CDB3-46EC-4519-C8B3706F8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6251022-D2F4-D9FE-62BC-12B26A527C0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8235314A-4F4C-1797-31F5-3120363073D9}"/>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8" name="Marcador de pie de página 7">
            <a:extLst>
              <a:ext uri="{FF2B5EF4-FFF2-40B4-BE49-F238E27FC236}">
                <a16:creationId xmlns:a16="http://schemas.microsoft.com/office/drawing/2014/main" id="{6B8EE826-8503-4345-5433-7DA4B24D55D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25A5DAC4-ECDB-C555-E62B-CA69E9185AAD}"/>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156272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45F63-C002-9CC3-B01F-CAF73930C614}"/>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3F9EBC71-0A01-5DF8-4056-CDC7E7714585}"/>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4" name="Marcador de pie de página 3">
            <a:extLst>
              <a:ext uri="{FF2B5EF4-FFF2-40B4-BE49-F238E27FC236}">
                <a16:creationId xmlns:a16="http://schemas.microsoft.com/office/drawing/2014/main" id="{C3CBC3C6-BA90-2368-FAF8-E431A8A29017}"/>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C4BDC32-D6E4-425E-5482-390C2F9A56B2}"/>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38510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D4A38A-B0E8-632A-0C8E-0C35BB5C8439}"/>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3" name="Marcador de pie de página 2">
            <a:extLst>
              <a:ext uri="{FF2B5EF4-FFF2-40B4-BE49-F238E27FC236}">
                <a16:creationId xmlns:a16="http://schemas.microsoft.com/office/drawing/2014/main" id="{0CC8A60B-A71A-7550-BDC1-D877C16DFC3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B7641D8-3402-596F-C75D-86EEF237A5DE}"/>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100704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A8EA2-51F5-E6B7-D406-1133D740040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1A5AA3F-4595-F5BB-4649-7F36E8554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A1285AB1-013B-07B8-0FFF-C590F6FB0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4E239E8-C931-2732-C29B-A50773869CEC}"/>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6" name="Marcador de pie de página 5">
            <a:extLst>
              <a:ext uri="{FF2B5EF4-FFF2-40B4-BE49-F238E27FC236}">
                <a16:creationId xmlns:a16="http://schemas.microsoft.com/office/drawing/2014/main" id="{2EC74162-7630-CCBF-70FC-E343F2A2796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B684B6F-E437-DB45-BF37-9CE8AF6E1751}"/>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300554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8E5AF-A42A-0A54-DEA8-397A4E4F473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F0E7280F-61BA-A336-29DE-E506E1454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3B13672A-FF2F-2553-3816-AB0BA40F9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4541DBC-618B-2005-D79C-696FB98F4A16}"/>
              </a:ext>
            </a:extLst>
          </p:cNvPr>
          <p:cNvSpPr>
            <a:spLocks noGrp="1"/>
          </p:cNvSpPr>
          <p:nvPr>
            <p:ph type="dt" sz="half" idx="10"/>
          </p:nvPr>
        </p:nvSpPr>
        <p:spPr/>
        <p:txBody>
          <a:bodyPr/>
          <a:lstStyle/>
          <a:p>
            <a:fld id="{0CE32856-C64A-7341-A6A3-E6ED3AD2677D}" type="datetimeFigureOut">
              <a:rPr lang="es-MX" smtClean="0"/>
              <a:t>06/02/2025</a:t>
            </a:fld>
            <a:endParaRPr lang="es-MX"/>
          </a:p>
        </p:txBody>
      </p:sp>
      <p:sp>
        <p:nvSpPr>
          <p:cNvPr id="6" name="Marcador de pie de página 5">
            <a:extLst>
              <a:ext uri="{FF2B5EF4-FFF2-40B4-BE49-F238E27FC236}">
                <a16:creationId xmlns:a16="http://schemas.microsoft.com/office/drawing/2014/main" id="{BF941185-FC5D-8AED-2D4E-26CBA1E1E5A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31814BC-239D-0784-7543-E67B15BB8A36}"/>
              </a:ext>
            </a:extLst>
          </p:cNvPr>
          <p:cNvSpPr>
            <a:spLocks noGrp="1"/>
          </p:cNvSpPr>
          <p:nvPr>
            <p:ph type="sldNum" sz="quarter" idx="12"/>
          </p:nvPr>
        </p:nvSpPr>
        <p:spPr/>
        <p:txBody>
          <a:bodyPr/>
          <a:lstStyle/>
          <a:p>
            <a:fld id="{4CF7FBDC-1B5B-4542-B262-694056045AD8}" type="slidenum">
              <a:rPr lang="es-MX" smtClean="0"/>
              <a:t>‹Nº›</a:t>
            </a:fld>
            <a:endParaRPr lang="es-MX"/>
          </a:p>
        </p:txBody>
      </p:sp>
    </p:spTree>
    <p:extLst>
      <p:ext uri="{BB962C8B-B14F-4D97-AF65-F5344CB8AC3E}">
        <p14:creationId xmlns:p14="http://schemas.microsoft.com/office/powerpoint/2010/main" val="323348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8BE9EA2-7E45-F935-101B-0944FF51DE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35520DD6-41B1-5CF4-47F4-240A55D3D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8975686-6D8C-EC0A-6CB4-3E39D3BF3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32856-C64A-7341-A6A3-E6ED3AD2677D}" type="datetimeFigureOut">
              <a:rPr lang="es-MX" smtClean="0"/>
              <a:t>06/02/2025</a:t>
            </a:fld>
            <a:endParaRPr lang="es-MX"/>
          </a:p>
        </p:txBody>
      </p:sp>
      <p:sp>
        <p:nvSpPr>
          <p:cNvPr id="5" name="Marcador de pie de página 4">
            <a:extLst>
              <a:ext uri="{FF2B5EF4-FFF2-40B4-BE49-F238E27FC236}">
                <a16:creationId xmlns:a16="http://schemas.microsoft.com/office/drawing/2014/main" id="{8A2A8201-115F-C765-5822-3E19AD90B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8CE7FF8D-F002-63EA-22A7-8E3A821E9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FBDC-1B5B-4542-B262-694056045AD8}" type="slidenum">
              <a:rPr lang="es-MX" smtClean="0"/>
              <a:t>‹Nº›</a:t>
            </a:fld>
            <a:endParaRPr lang="es-MX"/>
          </a:p>
        </p:txBody>
      </p:sp>
    </p:spTree>
    <p:extLst>
      <p:ext uri="{BB962C8B-B14F-4D97-AF65-F5344CB8AC3E}">
        <p14:creationId xmlns:p14="http://schemas.microsoft.com/office/powerpoint/2010/main" val="3279492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7kcx6jhiok" TargetMode="External"/><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hyperlink" Target="https://premioggm.org/trabajo/edicion/2015/cobertura/la-casa-blanca-de-enrique-pena-nieto/"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HmId_yWn0Y" TargetMode="External"/><Relationship Id="rId2" Type="http://schemas.openxmlformats.org/officeDocument/2006/relationships/hyperlink" Target="https://articulo19.org/wp-content/uploads/2018/07/Francisca-y-la-Informacion.pdf" TargetMode="Externa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g-dCI2EWi6Y"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x5c5Bt24W6A"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44.jpeg"/><Relationship Id="rId12" Type="http://schemas.openxmlformats.org/officeDocument/2006/relationships/image" Target="../media/image93.pn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customXml" Target="../ink/ink2.xml"/><Relationship Id="rId5" Type="http://schemas.openxmlformats.org/officeDocument/2006/relationships/image" Target="../media/image3.png"/><Relationship Id="rId10" Type="http://schemas.openxmlformats.org/officeDocument/2006/relationships/image" Target="../media/image92.png"/><Relationship Id="rId4" Type="http://schemas.openxmlformats.org/officeDocument/2006/relationships/image" Target="../media/image69.png"/><Relationship Id="rId9" Type="http://schemas.openxmlformats.org/officeDocument/2006/relationships/customXml" Target="../ink/ink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4" name="Subtítulo 13">
            <a:extLst>
              <a:ext uri="{FF2B5EF4-FFF2-40B4-BE49-F238E27FC236}">
                <a16:creationId xmlns:a16="http://schemas.microsoft.com/office/drawing/2014/main" id="{D6D7924B-F918-6015-5D5F-5B76EC2FB348}"/>
              </a:ext>
            </a:extLst>
          </p:cNvPr>
          <p:cNvSpPr>
            <a:spLocks noGrp="1"/>
          </p:cNvSpPr>
          <p:nvPr>
            <p:ph type="subTitle" idx="1"/>
          </p:nvPr>
        </p:nvSpPr>
        <p:spPr>
          <a:xfrm>
            <a:off x="-2558867" y="5571364"/>
            <a:ext cx="9144000" cy="4675450"/>
          </a:xfrm>
        </p:spPr>
        <p:txBody>
          <a:bodyPr vert="horz" lIns="91440" tIns="45720" rIns="91440" bIns="45720" rtlCol="0" anchor="t">
            <a:normAutofit/>
          </a:bodyPr>
          <a:lstStyle/>
          <a:p>
            <a:endParaRPr lang="es-ES" dirty="0">
              <a:ea typeface="Calibri"/>
              <a:cs typeface="Calibri"/>
            </a:endParaRPr>
          </a:p>
          <a:p>
            <a:r>
              <a:rPr lang="es-ES" dirty="0">
                <a:latin typeface="Amasis MT Pro Light" panose="020B0604020202020204" pitchFamily="18" charset="0"/>
                <a:ea typeface="Calibri"/>
                <a:cs typeface="Calibri"/>
              </a:rPr>
              <a:t>Jornada de sensibilización</a:t>
            </a:r>
            <a:endParaRPr lang="es-ES" dirty="0">
              <a:latin typeface="Amasis MT Pro Light" panose="020B0604020202020204" pitchFamily="18" charset="0"/>
            </a:endParaRPr>
          </a:p>
        </p:txBody>
      </p:sp>
      <p:pic>
        <p:nvPicPr>
          <p:cNvPr id="5" name="Imagen 4">
            <a:extLst>
              <a:ext uri="{FF2B5EF4-FFF2-40B4-BE49-F238E27FC236}">
                <a16:creationId xmlns:a16="http://schemas.microsoft.com/office/drawing/2014/main" id="{8FE36159-F824-3D22-9344-62B5D2CD17D2}"/>
              </a:ext>
            </a:extLst>
          </p:cNvPr>
          <p:cNvPicPr>
            <a:picLocks noChangeAspect="1"/>
          </p:cNvPicPr>
          <p:nvPr/>
        </p:nvPicPr>
        <p:blipFill>
          <a:blip r:embed="rId2"/>
          <a:stretch>
            <a:fillRect/>
          </a:stretch>
        </p:blipFill>
        <p:spPr>
          <a:xfrm>
            <a:off x="6226748" y="3811682"/>
            <a:ext cx="3548157" cy="1187683"/>
          </a:xfrm>
          <a:prstGeom prst="rect">
            <a:avLst/>
          </a:prstGeom>
        </p:spPr>
      </p:pic>
      <p:pic>
        <p:nvPicPr>
          <p:cNvPr id="6" name="Imagen 5">
            <a:extLst>
              <a:ext uri="{FF2B5EF4-FFF2-40B4-BE49-F238E27FC236}">
                <a16:creationId xmlns:a16="http://schemas.microsoft.com/office/drawing/2014/main" id="{C23F3B92-10BE-0243-F6EB-F9260962F53A}"/>
              </a:ext>
            </a:extLst>
          </p:cNvPr>
          <p:cNvPicPr>
            <a:picLocks noChangeAspect="1"/>
          </p:cNvPicPr>
          <p:nvPr/>
        </p:nvPicPr>
        <p:blipFill>
          <a:blip r:embed="rId3"/>
          <a:stretch>
            <a:fillRect/>
          </a:stretch>
        </p:blipFill>
        <p:spPr>
          <a:xfrm>
            <a:off x="2655388" y="3574172"/>
            <a:ext cx="2698750" cy="1606550"/>
          </a:xfrm>
          <a:prstGeom prst="rect">
            <a:avLst/>
          </a:prstGeom>
        </p:spPr>
      </p:pic>
      <p:sp>
        <p:nvSpPr>
          <p:cNvPr id="7" name="Rectángulo 6">
            <a:extLst>
              <a:ext uri="{FF2B5EF4-FFF2-40B4-BE49-F238E27FC236}">
                <a16:creationId xmlns:a16="http://schemas.microsoft.com/office/drawing/2014/main" id="{774649BF-5263-4311-01FB-BBC36761965B}"/>
              </a:ext>
            </a:extLst>
          </p:cNvPr>
          <p:cNvSpPr/>
          <p:nvPr/>
        </p:nvSpPr>
        <p:spPr>
          <a:xfrm>
            <a:off x="534445" y="1672992"/>
            <a:ext cx="10891437" cy="1446550"/>
          </a:xfrm>
          <a:prstGeom prst="rect">
            <a:avLst/>
          </a:prstGeom>
          <a:noFill/>
        </p:spPr>
        <p:txBody>
          <a:bodyPr wrap="square" lIns="91440" tIns="45720" rIns="91440" bIns="45720">
            <a:spAutoFit/>
          </a:bodyPr>
          <a:lstStyle/>
          <a:p>
            <a:pPr algn="ctr"/>
            <a:r>
              <a:rPr lang="es-MX" sz="4400" b="0" cap="none" spc="0" dirty="0">
                <a:ln w="0"/>
                <a:solidFill>
                  <a:schemeClr val="accent1"/>
                </a:solidFill>
                <a:effectLst>
                  <a:outerShdw blurRad="38100" dist="25400" dir="5400000" algn="ctr" rotWithShape="0">
                    <a:srgbClr val="6E747A">
                      <a:alpha val="43000"/>
                    </a:srgbClr>
                  </a:outerShdw>
                </a:effectLst>
              </a:rPr>
              <a:t>Utilidad social </a:t>
            </a:r>
          </a:p>
          <a:p>
            <a:pPr algn="ctr"/>
            <a:r>
              <a:rPr lang="es-MX" sz="4400" b="0" cap="none" spc="0" dirty="0">
                <a:ln w="0"/>
                <a:solidFill>
                  <a:schemeClr val="accent1"/>
                </a:solidFill>
                <a:effectLst>
                  <a:outerShdw blurRad="38100" dist="25400" dir="5400000" algn="ctr" rotWithShape="0">
                    <a:srgbClr val="6E747A">
                      <a:alpha val="43000"/>
                    </a:srgbClr>
                  </a:outerShdw>
                </a:effectLst>
              </a:rPr>
              <a:t>del derecho de acceso a la información</a:t>
            </a:r>
          </a:p>
        </p:txBody>
      </p:sp>
    </p:spTree>
    <p:extLst>
      <p:ext uri="{BB962C8B-B14F-4D97-AF65-F5344CB8AC3E}">
        <p14:creationId xmlns:p14="http://schemas.microsoft.com/office/powerpoint/2010/main" val="1673467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341808" y="673653"/>
            <a:ext cx="10086455" cy="446131"/>
          </a:xfrm>
        </p:spPr>
        <p:txBody>
          <a:bodyPr vert="horz" lIns="91440" tIns="45720" rIns="91440" bIns="45720" rtlCol="0" anchor="t">
            <a:noAutofit/>
          </a:bodyPr>
          <a:lstStyle/>
          <a:p>
            <a:pPr algn="l"/>
            <a:r>
              <a:rPr lang="es-MX" sz="2000" b="1" dirty="0">
                <a:latin typeface="Montserrat"/>
                <a:ea typeface="+mj-ea"/>
                <a:cs typeface="Calibri Light"/>
              </a:rPr>
              <a:t>Marco institucional</a:t>
            </a:r>
            <a:endParaRPr lang="es-ES" sz="2000" dirty="0">
              <a:latin typeface="Calibri" panose="020F0502020204030204"/>
              <a:ea typeface="+mj-ea"/>
              <a:cs typeface="Calibri" panose="020F0502020204030204"/>
            </a:endParaRP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Forma&#10;&#10;Descripción generada automáticamente">
            <a:extLst>
              <a:ext uri="{FF2B5EF4-FFF2-40B4-BE49-F238E27FC236}">
                <a16:creationId xmlns:a16="http://schemas.microsoft.com/office/drawing/2014/main" id="{4AD6D0BE-6241-5D3A-FBAD-513DE0109863}"/>
              </a:ext>
            </a:extLst>
          </p:cNvPr>
          <p:cNvPicPr>
            <a:picLocks noChangeAspect="1"/>
          </p:cNvPicPr>
          <p:nvPr/>
        </p:nvPicPr>
        <p:blipFill>
          <a:blip r:embed="rId2"/>
          <a:stretch>
            <a:fillRect/>
          </a:stretch>
        </p:blipFill>
        <p:spPr>
          <a:xfrm>
            <a:off x="1524000" y="1958291"/>
            <a:ext cx="8741434" cy="4120361"/>
          </a:xfrm>
          <a:prstGeom prst="rect">
            <a:avLst/>
          </a:prstGeom>
        </p:spPr>
      </p:pic>
    </p:spTree>
    <p:extLst>
      <p:ext uri="{BB962C8B-B14F-4D97-AF65-F5344CB8AC3E}">
        <p14:creationId xmlns:p14="http://schemas.microsoft.com/office/powerpoint/2010/main" val="153578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580972"/>
            <a:ext cx="5416379" cy="446131"/>
          </a:xfrm>
        </p:spPr>
        <p:txBody>
          <a:bodyPr vert="horz" lIns="91440" tIns="45720" rIns="91440" bIns="45720" rtlCol="0" anchor="t">
            <a:normAutofit/>
          </a:bodyPr>
          <a:lstStyle/>
          <a:p>
            <a:pPr algn="l"/>
            <a:r>
              <a:rPr lang="es-MX" b="1">
                <a:latin typeface="Montserrat"/>
                <a:ea typeface="+mj-ea"/>
                <a:cs typeface="Calibri Light"/>
              </a:rPr>
              <a:t>Sujetos obligados</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7" name="Google Shape;360;p13">
            <a:extLst>
              <a:ext uri="{FF2B5EF4-FFF2-40B4-BE49-F238E27FC236}">
                <a16:creationId xmlns:a16="http://schemas.microsoft.com/office/drawing/2014/main" id="{293B96F1-300D-0D87-EEE5-5546922FEB33}"/>
              </a:ext>
            </a:extLst>
          </p:cNvPr>
          <p:cNvSpPr txBox="1"/>
          <p:nvPr/>
        </p:nvSpPr>
        <p:spPr>
          <a:xfrm>
            <a:off x="199159" y="1409448"/>
            <a:ext cx="6822709" cy="4034289"/>
          </a:xfrm>
          <a:prstGeom prst="rect">
            <a:avLst/>
          </a:prstGeom>
          <a:noFill/>
          <a:ln>
            <a:noFill/>
          </a:ln>
        </p:spPr>
        <p:txBody>
          <a:bodyPr spcFirstLastPara="1" wrap="square" lIns="243775" tIns="243775" rIns="243775" bIns="2437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spcBef>
                <a:spcPts val="0"/>
              </a:spcBef>
              <a:spcAft>
                <a:spcPts val="0"/>
              </a:spcAft>
              <a:buClr>
                <a:srgbClr val="370988"/>
              </a:buClr>
              <a:buSzPts val="2400"/>
              <a:buFont typeface="Arial"/>
              <a:buNone/>
            </a:pPr>
            <a:r>
              <a:rPr lang="es-MX" sz="3600" b="1">
                <a:solidFill>
                  <a:srgbClr val="370988"/>
                </a:solidFill>
                <a:latin typeface="Montserrat" panose="02000505000000020004" pitchFamily="2" charset="0"/>
                <a:sym typeface="Arial"/>
              </a:rPr>
              <a:t>¿Quiénes son? El art. 23 de la LGTAIP indica:</a:t>
            </a:r>
            <a:endParaRPr lang="es-MX" sz="2000">
              <a:latin typeface="Montserrat" panose="02000505000000020004" pitchFamily="2" charset="0"/>
            </a:endParaRPr>
          </a:p>
          <a:p>
            <a:pPr marL="0" marR="0" lvl="0" indent="0" algn="just" rtl="0">
              <a:spcBef>
                <a:spcPts val="0"/>
              </a:spcBef>
              <a:spcAft>
                <a:spcPts val="0"/>
              </a:spcAft>
              <a:buClr>
                <a:schemeClr val="dk1"/>
              </a:buClr>
              <a:buSzPts val="2400"/>
              <a:buFont typeface="Proxima Nova"/>
              <a:buNone/>
            </a:pPr>
            <a:endParaRPr lang="es-MX" b="1">
              <a:solidFill>
                <a:srgbClr val="370988"/>
              </a:solidFill>
              <a:latin typeface="Montserrat" panose="02000505000000020004" pitchFamily="2" charset="0"/>
              <a:sym typeface="Arial"/>
            </a:endParaRPr>
          </a:p>
          <a:p>
            <a:pPr marL="571500" marR="0" lvl="0" indent="-571500" algn="just" rtl="0">
              <a:spcBef>
                <a:spcPts val="2667"/>
              </a:spcBef>
              <a:spcAft>
                <a:spcPts val="0"/>
              </a:spcAft>
              <a:buClr>
                <a:srgbClr val="370988"/>
              </a:buClr>
              <a:buSzPts val="4266"/>
              <a:buFont typeface="Arial"/>
              <a:buChar char="•"/>
            </a:pPr>
            <a:r>
              <a:rPr lang="es-MX" sz="2000">
                <a:solidFill>
                  <a:schemeClr val="tx1"/>
                </a:solidFill>
                <a:latin typeface="Montserrat"/>
                <a:ea typeface="+mj-ea"/>
                <a:cs typeface="Calibri Light"/>
              </a:rPr>
              <a:t>Cualquier autoridad, entidad, órgano u organismo de todos los poderes.</a:t>
            </a:r>
          </a:p>
          <a:p>
            <a:pPr marL="571500" indent="-571500" algn="just">
              <a:spcBef>
                <a:spcPts val="2667"/>
              </a:spcBef>
              <a:buClr>
                <a:srgbClr val="370988"/>
              </a:buClr>
              <a:buSzPts val="4266"/>
              <a:buFont typeface="Arial"/>
              <a:buChar char="•"/>
            </a:pPr>
            <a:endParaRPr lang="es-MX" sz="2000">
              <a:solidFill>
                <a:schemeClr val="tx1"/>
              </a:solidFill>
              <a:latin typeface="Montserrat"/>
              <a:ea typeface="+mj-ea"/>
              <a:cs typeface="Calibri Light"/>
            </a:endParaRPr>
          </a:p>
          <a:p>
            <a:pPr marL="571500" marR="0" lvl="0" indent="-571500" algn="just" rtl="0">
              <a:spcBef>
                <a:spcPts val="0"/>
              </a:spcBef>
              <a:spcAft>
                <a:spcPts val="0"/>
              </a:spcAft>
              <a:buClr>
                <a:srgbClr val="370988"/>
              </a:buClr>
              <a:buSzPts val="4266"/>
              <a:buFont typeface="Arial"/>
              <a:buChar char="•"/>
            </a:pPr>
            <a:r>
              <a:rPr lang="es-MX" sz="2000">
                <a:solidFill>
                  <a:schemeClr val="tx1"/>
                </a:solidFill>
                <a:latin typeface="Montserrat"/>
                <a:ea typeface="+mj-ea"/>
                <a:cs typeface="Calibri Light"/>
              </a:rPr>
              <a:t>Partidos políticos, sindicatos, fideicomisos y fondos públicos.</a:t>
            </a:r>
          </a:p>
          <a:p>
            <a:pPr marL="571500" indent="-571500" algn="just">
              <a:buClr>
                <a:srgbClr val="370988"/>
              </a:buClr>
              <a:buSzPts val="4266"/>
              <a:buFont typeface="Arial"/>
              <a:buChar char="•"/>
            </a:pPr>
            <a:endParaRPr lang="es-MX" sz="2000">
              <a:solidFill>
                <a:schemeClr val="tx1"/>
              </a:solidFill>
              <a:latin typeface="Montserrat"/>
              <a:ea typeface="+mj-ea"/>
              <a:cs typeface="Calibri Light"/>
            </a:endParaRPr>
          </a:p>
          <a:p>
            <a:pPr marL="571500" indent="-571500" algn="just">
              <a:buClr>
                <a:srgbClr val="370988"/>
              </a:buClr>
              <a:buSzPts val="4266"/>
              <a:buFont typeface="Arial"/>
              <a:buChar char="•"/>
            </a:pPr>
            <a:r>
              <a:rPr lang="es-MX" sz="2000">
                <a:solidFill>
                  <a:schemeClr val="tx1"/>
                </a:solidFill>
                <a:latin typeface="Montserrat"/>
                <a:ea typeface="+mj-ea"/>
                <a:cs typeface="Calibri Light"/>
              </a:rPr>
              <a:t>Cualquier persona física o moral que reciba y ejerza recursos públicos.</a:t>
            </a:r>
          </a:p>
        </p:txBody>
      </p:sp>
      <p:grpSp>
        <p:nvGrpSpPr>
          <p:cNvPr id="8" name="Google Shape;408;p18">
            <a:extLst>
              <a:ext uri="{FF2B5EF4-FFF2-40B4-BE49-F238E27FC236}">
                <a16:creationId xmlns:a16="http://schemas.microsoft.com/office/drawing/2014/main" id="{3493DFCA-836E-D5F9-CC1A-5EBB19DAE600}"/>
              </a:ext>
            </a:extLst>
          </p:cNvPr>
          <p:cNvGrpSpPr/>
          <p:nvPr/>
        </p:nvGrpSpPr>
        <p:grpSpPr>
          <a:xfrm>
            <a:off x="7012617" y="1834488"/>
            <a:ext cx="4172921" cy="3790167"/>
            <a:chOff x="15140623" y="3023208"/>
            <a:chExt cx="8759904" cy="7915127"/>
          </a:xfrm>
        </p:grpSpPr>
        <p:pic>
          <p:nvPicPr>
            <p:cNvPr id="9" name="Google Shape;409;p18" descr="Police male contorno">
              <a:extLst>
                <a:ext uri="{FF2B5EF4-FFF2-40B4-BE49-F238E27FC236}">
                  <a16:creationId xmlns:a16="http://schemas.microsoft.com/office/drawing/2014/main" id="{159C480F-95AD-B96C-6D64-76B6D2E2FF14}"/>
                </a:ext>
              </a:extLst>
            </p:cNvPr>
            <p:cNvPicPr preferRelativeResize="0"/>
            <p:nvPr/>
          </p:nvPicPr>
          <p:blipFill rotWithShape="1">
            <a:blip r:embed="rId2">
              <a:alphaModFix/>
            </a:blip>
            <a:srcRect/>
            <a:stretch/>
          </p:blipFill>
          <p:spPr>
            <a:xfrm>
              <a:off x="18311465" y="3023208"/>
              <a:ext cx="2438241" cy="2438241"/>
            </a:xfrm>
            <a:prstGeom prst="rect">
              <a:avLst/>
            </a:prstGeom>
            <a:noFill/>
            <a:ln>
              <a:noFill/>
            </a:ln>
          </p:spPr>
        </p:pic>
        <p:pic>
          <p:nvPicPr>
            <p:cNvPr id="10" name="Google Shape;410;p18" descr="Bank contorno">
              <a:extLst>
                <a:ext uri="{FF2B5EF4-FFF2-40B4-BE49-F238E27FC236}">
                  <a16:creationId xmlns:a16="http://schemas.microsoft.com/office/drawing/2014/main" id="{3DF09DCC-3D83-E849-48A2-EF3E2CBB7FA2}"/>
                </a:ext>
              </a:extLst>
            </p:cNvPr>
            <p:cNvPicPr preferRelativeResize="0"/>
            <p:nvPr/>
          </p:nvPicPr>
          <p:blipFill rotWithShape="1">
            <a:blip r:embed="rId3">
              <a:alphaModFix/>
            </a:blip>
            <a:srcRect/>
            <a:stretch/>
          </p:blipFill>
          <p:spPr>
            <a:xfrm>
              <a:off x="18301455" y="5761651"/>
              <a:ext cx="2438241" cy="2438241"/>
            </a:xfrm>
            <a:prstGeom prst="rect">
              <a:avLst/>
            </a:prstGeom>
            <a:noFill/>
            <a:ln>
              <a:noFill/>
            </a:ln>
          </p:spPr>
        </p:pic>
        <p:pic>
          <p:nvPicPr>
            <p:cNvPr id="11" name="Google Shape;411;p18" descr="Contract con relleno sólido">
              <a:extLst>
                <a:ext uri="{FF2B5EF4-FFF2-40B4-BE49-F238E27FC236}">
                  <a16:creationId xmlns:a16="http://schemas.microsoft.com/office/drawing/2014/main" id="{60CEAA67-9055-4E1B-D5C1-B827FE4CFBBB}"/>
                </a:ext>
              </a:extLst>
            </p:cNvPr>
            <p:cNvPicPr preferRelativeResize="0"/>
            <p:nvPr/>
          </p:nvPicPr>
          <p:blipFill rotWithShape="1">
            <a:blip r:embed="rId4">
              <a:alphaModFix/>
            </a:blip>
            <a:srcRect/>
            <a:stretch/>
          </p:blipFill>
          <p:spPr>
            <a:xfrm>
              <a:off x="15140623" y="5761651"/>
              <a:ext cx="2438241" cy="2438241"/>
            </a:xfrm>
            <a:prstGeom prst="rect">
              <a:avLst/>
            </a:prstGeom>
            <a:noFill/>
            <a:ln>
              <a:noFill/>
            </a:ln>
          </p:spPr>
        </p:pic>
        <p:pic>
          <p:nvPicPr>
            <p:cNvPr id="12" name="Google Shape;412;p18" descr="Female Profile contorno">
              <a:extLst>
                <a:ext uri="{FF2B5EF4-FFF2-40B4-BE49-F238E27FC236}">
                  <a16:creationId xmlns:a16="http://schemas.microsoft.com/office/drawing/2014/main" id="{96519057-FC60-9E0E-F7F2-A95E153CD868}"/>
                </a:ext>
              </a:extLst>
            </p:cNvPr>
            <p:cNvPicPr preferRelativeResize="0"/>
            <p:nvPr/>
          </p:nvPicPr>
          <p:blipFill rotWithShape="1">
            <a:blip r:embed="rId5">
              <a:alphaModFix/>
            </a:blip>
            <a:srcRect/>
            <a:stretch/>
          </p:blipFill>
          <p:spPr>
            <a:xfrm>
              <a:off x="18301455" y="8500094"/>
              <a:ext cx="2438241" cy="2438241"/>
            </a:xfrm>
            <a:prstGeom prst="rect">
              <a:avLst/>
            </a:prstGeom>
            <a:noFill/>
            <a:ln>
              <a:noFill/>
            </a:ln>
          </p:spPr>
        </p:pic>
        <p:pic>
          <p:nvPicPr>
            <p:cNvPr id="13" name="Google Shape;413;p18" descr="Money contorno">
              <a:extLst>
                <a:ext uri="{FF2B5EF4-FFF2-40B4-BE49-F238E27FC236}">
                  <a16:creationId xmlns:a16="http://schemas.microsoft.com/office/drawing/2014/main" id="{9629EDA8-641D-2591-AA7F-6DE54EF029F6}"/>
                </a:ext>
              </a:extLst>
            </p:cNvPr>
            <p:cNvPicPr preferRelativeResize="0"/>
            <p:nvPr/>
          </p:nvPicPr>
          <p:blipFill rotWithShape="1">
            <a:blip r:embed="rId6">
              <a:alphaModFix/>
            </a:blip>
            <a:srcRect/>
            <a:stretch/>
          </p:blipFill>
          <p:spPr>
            <a:xfrm>
              <a:off x="21462286" y="5735010"/>
              <a:ext cx="2438241" cy="2438241"/>
            </a:xfrm>
            <a:prstGeom prst="rect">
              <a:avLst/>
            </a:prstGeom>
            <a:noFill/>
            <a:ln>
              <a:noFill/>
            </a:ln>
          </p:spPr>
        </p:pic>
      </p:grpSp>
    </p:spTree>
    <p:extLst>
      <p:ext uri="{BB962C8B-B14F-4D97-AF65-F5344CB8AC3E}">
        <p14:creationId xmlns:p14="http://schemas.microsoft.com/office/powerpoint/2010/main" val="1709558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Texto, Aplicación&#10;&#10;Descripción generada automáticamente">
            <a:extLst>
              <a:ext uri="{FF2B5EF4-FFF2-40B4-BE49-F238E27FC236}">
                <a16:creationId xmlns:a16="http://schemas.microsoft.com/office/drawing/2014/main" id="{AD569F92-EC1E-49E8-B462-003D48194044}"/>
              </a:ext>
            </a:extLst>
          </p:cNvPr>
          <p:cNvPicPr>
            <a:picLocks noChangeAspect="1"/>
          </p:cNvPicPr>
          <p:nvPr/>
        </p:nvPicPr>
        <p:blipFill>
          <a:blip r:embed="rId2"/>
          <a:stretch>
            <a:fillRect/>
          </a:stretch>
        </p:blipFill>
        <p:spPr>
          <a:xfrm>
            <a:off x="882673" y="2638887"/>
            <a:ext cx="10426653" cy="2667345"/>
          </a:xfrm>
          <a:prstGeom prst="rect">
            <a:avLst/>
          </a:prstGeom>
        </p:spPr>
      </p:pic>
      <p:sp>
        <p:nvSpPr>
          <p:cNvPr id="5" name="Rectángulo 4">
            <a:extLst>
              <a:ext uri="{FF2B5EF4-FFF2-40B4-BE49-F238E27FC236}">
                <a16:creationId xmlns:a16="http://schemas.microsoft.com/office/drawing/2014/main" id="{F7B47030-FD33-43AC-8F60-3AF66439C75A}"/>
              </a:ext>
            </a:extLst>
          </p:cNvPr>
          <p:cNvSpPr/>
          <p:nvPr/>
        </p:nvSpPr>
        <p:spPr>
          <a:xfrm>
            <a:off x="3573779" y="1448395"/>
            <a:ext cx="5044439" cy="754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a:t>Clasificación de la información</a:t>
            </a:r>
          </a:p>
        </p:txBody>
      </p:sp>
    </p:spTree>
    <p:extLst>
      <p:ext uri="{BB962C8B-B14F-4D97-AF65-F5344CB8AC3E}">
        <p14:creationId xmlns:p14="http://schemas.microsoft.com/office/powerpoint/2010/main" val="27685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8B660-75FA-4BCE-85B5-549002515723}"/>
              </a:ext>
            </a:extLst>
          </p:cNvPr>
          <p:cNvSpPr txBox="1">
            <a:spLocks/>
          </p:cNvSpPr>
          <p:nvPr/>
        </p:nvSpPr>
        <p:spPr>
          <a:xfrm>
            <a:off x="481215" y="591132"/>
            <a:ext cx="6805184" cy="4461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b="1">
                <a:latin typeface="Montserrat"/>
                <a:ea typeface="+mj-ea"/>
                <a:cs typeface="Calibri Light"/>
              </a:rPr>
              <a:t>Información confidencial. Artículo 116 LGTAIP</a:t>
            </a:r>
            <a:endParaRPr lang="es-ES">
              <a:ea typeface="+mj-ea"/>
              <a:cs typeface="Calibri" panose="020F0502020204030204"/>
            </a:endParaRPr>
          </a:p>
        </p:txBody>
      </p:sp>
      <p:sp>
        <p:nvSpPr>
          <p:cNvPr id="5" name="Rectángulo 4">
            <a:extLst>
              <a:ext uri="{FF2B5EF4-FFF2-40B4-BE49-F238E27FC236}">
                <a16:creationId xmlns:a16="http://schemas.microsoft.com/office/drawing/2014/main" id="{ED511815-FF8F-4E7F-BDAA-EE6F6423E88A}"/>
              </a:ext>
            </a:extLst>
          </p:cNvPr>
          <p:cNvSpPr/>
          <p:nvPr/>
        </p:nvSpPr>
        <p:spPr>
          <a:xfrm>
            <a:off x="4330065" y="3120390"/>
            <a:ext cx="3531870" cy="136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t>Se considera información confidencial la que contiene datos personales concernientes a una persona identificada o identificable.</a:t>
            </a:r>
            <a:endParaRPr lang="es-MX">
              <a:ln w="0"/>
              <a:solidFill>
                <a:schemeClr val="tx1"/>
              </a:solidFill>
              <a:effectLst>
                <a:outerShdw blurRad="38100" dist="19050" dir="2700000" algn="tl" rotWithShape="0">
                  <a:schemeClr val="dk1">
                    <a:alpha val="40000"/>
                  </a:schemeClr>
                </a:outerShdw>
              </a:effectLst>
            </a:endParaRPr>
          </a:p>
        </p:txBody>
      </p:sp>
      <p:sp>
        <p:nvSpPr>
          <p:cNvPr id="12" name="Elipse 11">
            <a:extLst>
              <a:ext uri="{FF2B5EF4-FFF2-40B4-BE49-F238E27FC236}">
                <a16:creationId xmlns:a16="http://schemas.microsoft.com/office/drawing/2014/main" id="{3963768C-3FFD-444E-8A7C-FC54F1299A0A}"/>
              </a:ext>
            </a:extLst>
          </p:cNvPr>
          <p:cNvSpPr/>
          <p:nvPr/>
        </p:nvSpPr>
        <p:spPr>
          <a:xfrm>
            <a:off x="5310765" y="1355878"/>
            <a:ext cx="1570470" cy="1288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ln w="0"/>
                <a:solidFill>
                  <a:schemeClr val="tx1"/>
                </a:solidFill>
                <a:effectLst>
                  <a:outerShdw blurRad="38100" dist="19050" dir="2700000" algn="tl" rotWithShape="0">
                    <a:schemeClr val="dk1">
                      <a:alpha val="40000"/>
                    </a:schemeClr>
                  </a:outerShdw>
                </a:effectLst>
              </a:rPr>
              <a:t>Ideología política</a:t>
            </a:r>
            <a:endParaRPr lang="es-MX"/>
          </a:p>
        </p:txBody>
      </p:sp>
      <p:sp>
        <p:nvSpPr>
          <p:cNvPr id="13" name="Elipse 12">
            <a:extLst>
              <a:ext uri="{FF2B5EF4-FFF2-40B4-BE49-F238E27FC236}">
                <a16:creationId xmlns:a16="http://schemas.microsoft.com/office/drawing/2014/main" id="{E01357CB-1825-4F63-8762-6905DD0A9564}"/>
              </a:ext>
            </a:extLst>
          </p:cNvPr>
          <p:cNvSpPr/>
          <p:nvPr/>
        </p:nvSpPr>
        <p:spPr>
          <a:xfrm>
            <a:off x="5310765" y="4978125"/>
            <a:ext cx="1570470" cy="1288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ln w="0"/>
                <a:solidFill>
                  <a:schemeClr val="tx1"/>
                </a:solidFill>
                <a:effectLst>
                  <a:outerShdw blurRad="38100" dist="19050" dir="2700000" algn="tl" rotWithShape="0">
                    <a:schemeClr val="dk1">
                      <a:alpha val="40000"/>
                    </a:schemeClr>
                  </a:outerShdw>
                </a:effectLst>
              </a:rPr>
              <a:t>Creencias religiosas</a:t>
            </a:r>
            <a:endParaRPr lang="es-MX"/>
          </a:p>
        </p:txBody>
      </p:sp>
      <p:sp>
        <p:nvSpPr>
          <p:cNvPr id="14" name="Elipse 13">
            <a:extLst>
              <a:ext uri="{FF2B5EF4-FFF2-40B4-BE49-F238E27FC236}">
                <a16:creationId xmlns:a16="http://schemas.microsoft.com/office/drawing/2014/main" id="{EFEF9CE6-4EB4-4EBB-9934-D67BE5C8AAA5}"/>
              </a:ext>
            </a:extLst>
          </p:cNvPr>
          <p:cNvSpPr/>
          <p:nvPr/>
        </p:nvSpPr>
        <p:spPr>
          <a:xfrm>
            <a:off x="8268854" y="190119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ln w="0"/>
                <a:solidFill>
                  <a:schemeClr val="tx1"/>
                </a:solidFill>
                <a:effectLst>
                  <a:outerShdw blurRad="38100" dist="19050" dir="2700000" algn="tl" rotWithShape="0">
                    <a:schemeClr val="dk1">
                      <a:alpha val="40000"/>
                    </a:schemeClr>
                  </a:outerShdw>
                </a:effectLst>
              </a:rPr>
              <a:t>Dirección</a:t>
            </a:r>
            <a:endParaRPr lang="es-MX" sz="1600"/>
          </a:p>
        </p:txBody>
      </p:sp>
      <p:sp>
        <p:nvSpPr>
          <p:cNvPr id="15" name="Elipse 14">
            <a:extLst>
              <a:ext uri="{FF2B5EF4-FFF2-40B4-BE49-F238E27FC236}">
                <a16:creationId xmlns:a16="http://schemas.microsoft.com/office/drawing/2014/main" id="{7CFEEA53-F784-453B-942C-D58945DCF71B}"/>
              </a:ext>
            </a:extLst>
          </p:cNvPr>
          <p:cNvSpPr/>
          <p:nvPr/>
        </p:nvSpPr>
        <p:spPr>
          <a:xfrm>
            <a:off x="2567002" y="190119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ln w="0"/>
                <a:solidFill>
                  <a:schemeClr val="tx1"/>
                </a:solidFill>
                <a:effectLst>
                  <a:outerShdw blurRad="38100" dist="19050" dir="2700000" algn="tl" rotWithShape="0">
                    <a:schemeClr val="dk1">
                      <a:alpha val="40000"/>
                    </a:schemeClr>
                  </a:outerShdw>
                </a:effectLst>
              </a:rPr>
              <a:t>Sexo</a:t>
            </a:r>
            <a:endParaRPr lang="es-MX" sz="1600"/>
          </a:p>
        </p:txBody>
      </p:sp>
      <p:sp>
        <p:nvSpPr>
          <p:cNvPr id="16" name="Elipse 15">
            <a:extLst>
              <a:ext uri="{FF2B5EF4-FFF2-40B4-BE49-F238E27FC236}">
                <a16:creationId xmlns:a16="http://schemas.microsoft.com/office/drawing/2014/main" id="{ABEBEDEB-7CFB-40D2-9EF6-322ADD099F37}"/>
              </a:ext>
            </a:extLst>
          </p:cNvPr>
          <p:cNvSpPr/>
          <p:nvPr/>
        </p:nvSpPr>
        <p:spPr>
          <a:xfrm>
            <a:off x="1200366" y="304038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ln w="0"/>
                <a:solidFill>
                  <a:schemeClr val="tx1"/>
                </a:solidFill>
                <a:effectLst>
                  <a:outerShdw blurRad="38100" dist="19050" dir="2700000" algn="tl" rotWithShape="0">
                    <a:schemeClr val="dk1">
                      <a:alpha val="40000"/>
                    </a:schemeClr>
                  </a:outerShdw>
                </a:effectLst>
              </a:rPr>
              <a:t>Tipo de sangre</a:t>
            </a:r>
            <a:endParaRPr lang="es-MX" sz="1600"/>
          </a:p>
        </p:txBody>
      </p:sp>
      <p:sp>
        <p:nvSpPr>
          <p:cNvPr id="17" name="Elipse 16">
            <a:extLst>
              <a:ext uri="{FF2B5EF4-FFF2-40B4-BE49-F238E27FC236}">
                <a16:creationId xmlns:a16="http://schemas.microsoft.com/office/drawing/2014/main" id="{BE4A692F-DA34-49A9-BB3C-050F8682B0CD}"/>
              </a:ext>
            </a:extLst>
          </p:cNvPr>
          <p:cNvSpPr/>
          <p:nvPr/>
        </p:nvSpPr>
        <p:spPr>
          <a:xfrm>
            <a:off x="2567002" y="465582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ln w="0"/>
                <a:solidFill>
                  <a:schemeClr val="tx1"/>
                </a:solidFill>
                <a:effectLst>
                  <a:outerShdw blurRad="38100" dist="19050" dir="2700000" algn="tl" rotWithShape="0">
                    <a:schemeClr val="dk1">
                      <a:alpha val="40000"/>
                    </a:schemeClr>
                  </a:outerShdw>
                </a:effectLst>
              </a:rPr>
              <a:t>Enfermedades</a:t>
            </a:r>
            <a:endParaRPr lang="es-MX" sz="1600"/>
          </a:p>
        </p:txBody>
      </p:sp>
      <p:sp>
        <p:nvSpPr>
          <p:cNvPr id="18" name="Elipse 17">
            <a:extLst>
              <a:ext uri="{FF2B5EF4-FFF2-40B4-BE49-F238E27FC236}">
                <a16:creationId xmlns:a16="http://schemas.microsoft.com/office/drawing/2014/main" id="{1827B9AF-063E-4C01-8045-1DB410B806D3}"/>
              </a:ext>
            </a:extLst>
          </p:cNvPr>
          <p:cNvSpPr/>
          <p:nvPr/>
        </p:nvSpPr>
        <p:spPr>
          <a:xfrm>
            <a:off x="9656473" y="304038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rPr>
              <a:t>Datos biométricos</a:t>
            </a:r>
          </a:p>
        </p:txBody>
      </p:sp>
      <p:sp>
        <p:nvSpPr>
          <p:cNvPr id="19" name="Elipse 18">
            <a:extLst>
              <a:ext uri="{FF2B5EF4-FFF2-40B4-BE49-F238E27FC236}">
                <a16:creationId xmlns:a16="http://schemas.microsoft.com/office/drawing/2014/main" id="{6A9EDDC3-DDB1-47E9-A2BC-533AFD06FB19}"/>
              </a:ext>
            </a:extLst>
          </p:cNvPr>
          <p:cNvSpPr/>
          <p:nvPr/>
        </p:nvSpPr>
        <p:spPr>
          <a:xfrm>
            <a:off x="8289837" y="4655820"/>
            <a:ext cx="1366636"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rPr>
              <a:t>RFC</a:t>
            </a:r>
          </a:p>
        </p:txBody>
      </p:sp>
    </p:spTree>
    <p:extLst>
      <p:ext uri="{BB962C8B-B14F-4D97-AF65-F5344CB8AC3E}">
        <p14:creationId xmlns:p14="http://schemas.microsoft.com/office/powerpoint/2010/main" val="1304748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591132"/>
            <a:ext cx="6129217" cy="446131"/>
          </a:xfrm>
        </p:spPr>
        <p:txBody>
          <a:bodyPr vert="horz" lIns="91440" tIns="45720" rIns="91440" bIns="45720" rtlCol="0" anchor="t">
            <a:noAutofit/>
          </a:bodyPr>
          <a:lstStyle/>
          <a:p>
            <a:pPr algn="l"/>
            <a:r>
              <a:rPr lang="es-MX" sz="2000" b="1">
                <a:latin typeface="Montserrat"/>
                <a:ea typeface="+mj-ea"/>
                <a:cs typeface="Calibri Light"/>
              </a:rPr>
              <a:t>Información reservada. Artículo 113 LGTAIP</a:t>
            </a:r>
            <a:endParaRPr lang="es-ES" sz="2000">
              <a:ea typeface="+mj-ea"/>
            </a:endParaRP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6" name="Imagen 5" descr="Diagrama&#10;&#10;Descripción generada automáticamente">
            <a:extLst>
              <a:ext uri="{FF2B5EF4-FFF2-40B4-BE49-F238E27FC236}">
                <a16:creationId xmlns:a16="http://schemas.microsoft.com/office/drawing/2014/main" id="{B15396D9-E8DB-25D1-2FCE-64B2651A4125}"/>
              </a:ext>
            </a:extLst>
          </p:cNvPr>
          <p:cNvPicPr>
            <a:picLocks noChangeAspect="1"/>
          </p:cNvPicPr>
          <p:nvPr/>
        </p:nvPicPr>
        <p:blipFill>
          <a:blip r:embed="rId2"/>
          <a:stretch>
            <a:fillRect/>
          </a:stretch>
        </p:blipFill>
        <p:spPr>
          <a:xfrm>
            <a:off x="1434265" y="1325880"/>
            <a:ext cx="10806977" cy="4978827"/>
          </a:xfrm>
          <a:prstGeom prst="rect">
            <a:avLst/>
          </a:prstGeom>
        </p:spPr>
      </p:pic>
      <p:pic>
        <p:nvPicPr>
          <p:cNvPr id="5" name="Imagen 4">
            <a:extLst>
              <a:ext uri="{FF2B5EF4-FFF2-40B4-BE49-F238E27FC236}">
                <a16:creationId xmlns:a16="http://schemas.microsoft.com/office/drawing/2014/main" id="{2C28894F-915E-4A80-ABAA-4C6FBCC94A64}"/>
              </a:ext>
            </a:extLst>
          </p:cNvPr>
          <p:cNvPicPr>
            <a:picLocks noChangeAspect="1"/>
          </p:cNvPicPr>
          <p:nvPr/>
        </p:nvPicPr>
        <p:blipFill>
          <a:blip r:embed="rId3"/>
          <a:stretch>
            <a:fillRect/>
          </a:stretch>
        </p:blipFill>
        <p:spPr>
          <a:xfrm>
            <a:off x="377190" y="2491740"/>
            <a:ext cx="2095500" cy="2095500"/>
          </a:xfrm>
          <a:prstGeom prst="rect">
            <a:avLst/>
          </a:prstGeom>
        </p:spPr>
      </p:pic>
    </p:spTree>
    <p:extLst>
      <p:ext uri="{BB962C8B-B14F-4D97-AF65-F5344CB8AC3E}">
        <p14:creationId xmlns:p14="http://schemas.microsoft.com/office/powerpoint/2010/main" val="115338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501535" y="611452"/>
            <a:ext cx="5416379" cy="446131"/>
          </a:xfrm>
        </p:spPr>
        <p:txBody>
          <a:bodyPr vert="horz" lIns="91440" tIns="45720" rIns="91440" bIns="45720" rtlCol="0" anchor="t">
            <a:normAutofit/>
          </a:bodyPr>
          <a:lstStyle/>
          <a:p>
            <a:pPr algn="l"/>
            <a:r>
              <a:rPr lang="es-MX" b="1" dirty="0">
                <a:latin typeface="Montserrat"/>
                <a:ea typeface="+mj-ea"/>
                <a:cs typeface="Calibri Light"/>
              </a:rPr>
              <a:t>Retos para el DAI en México</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grpSp>
        <p:nvGrpSpPr>
          <p:cNvPr id="5" name="Google Shape;495;p27">
            <a:extLst>
              <a:ext uri="{FF2B5EF4-FFF2-40B4-BE49-F238E27FC236}">
                <a16:creationId xmlns:a16="http://schemas.microsoft.com/office/drawing/2014/main" id="{76E6C20A-DB05-BF20-10BE-3B001595157B}"/>
              </a:ext>
            </a:extLst>
          </p:cNvPr>
          <p:cNvGrpSpPr/>
          <p:nvPr/>
        </p:nvGrpSpPr>
        <p:grpSpPr>
          <a:xfrm>
            <a:off x="501477" y="1602119"/>
            <a:ext cx="10645696" cy="4635193"/>
            <a:chOff x="1297687" y="2490257"/>
            <a:chExt cx="8751204" cy="3493253"/>
          </a:xfrm>
        </p:grpSpPr>
        <p:sp>
          <p:nvSpPr>
            <p:cNvPr id="6" name="Google Shape;496;p27">
              <a:extLst>
                <a:ext uri="{FF2B5EF4-FFF2-40B4-BE49-F238E27FC236}">
                  <a16:creationId xmlns:a16="http://schemas.microsoft.com/office/drawing/2014/main" id="{1C728A8F-E6BF-FE4D-7387-9D7B8E69293E}"/>
                </a:ext>
              </a:extLst>
            </p:cNvPr>
            <p:cNvSpPr/>
            <p:nvPr/>
          </p:nvSpPr>
          <p:spPr>
            <a:xfrm>
              <a:off x="4376090" y="3414880"/>
              <a:ext cx="2390695" cy="1790071"/>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FAF9F9"/>
            </a:solidFill>
            <a:ln w="9525" cap="flat" cmpd="sng">
              <a:solidFill>
                <a:srgbClr val="BFBFBF"/>
              </a:solidFill>
              <a:prstDash val="solid"/>
              <a:round/>
              <a:headEnd type="none" w="sm" len="sm"/>
              <a:tailEnd type="none" w="sm" len="sm"/>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Montserrat"/>
                <a:ea typeface="Montserrat"/>
                <a:cs typeface="Montserrat"/>
                <a:sym typeface="Montserrat"/>
              </a:endParaRPr>
            </a:p>
          </p:txBody>
        </p:sp>
        <p:sp>
          <p:nvSpPr>
            <p:cNvPr id="7" name="Google Shape;497;p27">
              <a:extLst>
                <a:ext uri="{FF2B5EF4-FFF2-40B4-BE49-F238E27FC236}">
                  <a16:creationId xmlns:a16="http://schemas.microsoft.com/office/drawing/2014/main" id="{5F2390C8-84EF-D872-C8CB-77E45748D375}"/>
                </a:ext>
              </a:extLst>
            </p:cNvPr>
            <p:cNvSpPr/>
            <p:nvPr/>
          </p:nvSpPr>
          <p:spPr>
            <a:xfrm>
              <a:off x="5444568" y="2490257"/>
              <a:ext cx="2516236" cy="1685439"/>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3D348B"/>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s-MX" sz="2400">
                  <a:solidFill>
                    <a:schemeClr val="dk1"/>
                  </a:solidFill>
                  <a:latin typeface="Montserrat"/>
                  <a:ea typeface="Montserrat"/>
                  <a:cs typeface="Montserrat"/>
                  <a:sym typeface="Montserrat"/>
                </a:rPr>
                <a:t>         </a:t>
              </a:r>
              <a:r>
                <a:rPr lang="es-MX" sz="2400" b="1">
                  <a:solidFill>
                    <a:srgbClr val="FFFFFF"/>
                  </a:solidFill>
                  <a:latin typeface="Montserrat"/>
                  <a:ea typeface="Montserrat"/>
                  <a:cs typeface="Montserrat"/>
                  <a:sym typeface="Montserrat"/>
                </a:rPr>
                <a:t>55 %</a:t>
              </a:r>
              <a:endParaRPr sz="600"/>
            </a:p>
          </p:txBody>
        </p:sp>
        <p:sp>
          <p:nvSpPr>
            <p:cNvPr id="8" name="Google Shape;498;p27">
              <a:extLst>
                <a:ext uri="{FF2B5EF4-FFF2-40B4-BE49-F238E27FC236}">
                  <a16:creationId xmlns:a16="http://schemas.microsoft.com/office/drawing/2014/main" id="{0A28DE92-1CF6-D918-1205-DFA7B2C8B436}"/>
                </a:ext>
              </a:extLst>
            </p:cNvPr>
            <p:cNvSpPr/>
            <p:nvPr/>
          </p:nvSpPr>
          <p:spPr>
            <a:xfrm>
              <a:off x="3060234" y="4488853"/>
              <a:ext cx="1985379" cy="1396698"/>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001C4A"/>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s-MX" sz="2400" b="1">
                  <a:solidFill>
                    <a:srgbClr val="FFFFFF"/>
                  </a:solidFill>
                  <a:latin typeface="Montserrat"/>
                  <a:ea typeface="Montserrat"/>
                  <a:cs typeface="Montserrat"/>
                  <a:sym typeface="Montserrat"/>
                </a:rPr>
                <a:t>       16%</a:t>
              </a:r>
              <a:endParaRPr sz="2400">
                <a:solidFill>
                  <a:schemeClr val="dk1"/>
                </a:solidFill>
                <a:latin typeface="Montserrat"/>
                <a:ea typeface="Montserrat"/>
                <a:cs typeface="Montserrat"/>
                <a:sym typeface="Montserrat"/>
              </a:endParaRPr>
            </a:p>
          </p:txBody>
        </p:sp>
        <p:sp>
          <p:nvSpPr>
            <p:cNvPr id="9" name="Google Shape;499;p27">
              <a:extLst>
                <a:ext uri="{FF2B5EF4-FFF2-40B4-BE49-F238E27FC236}">
                  <a16:creationId xmlns:a16="http://schemas.microsoft.com/office/drawing/2014/main" id="{98F4A007-CAE4-8161-C743-FD58F7390A4E}"/>
                </a:ext>
              </a:extLst>
            </p:cNvPr>
            <p:cNvSpPr/>
            <p:nvPr/>
          </p:nvSpPr>
          <p:spPr>
            <a:xfrm>
              <a:off x="5308062" y="4409466"/>
              <a:ext cx="1975012" cy="1574044"/>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B86BE3"/>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s-MX" sz="2400" b="1">
                  <a:solidFill>
                    <a:srgbClr val="FFFFFF"/>
                  </a:solidFill>
                  <a:latin typeface="Montserrat"/>
                  <a:ea typeface="Montserrat"/>
                  <a:cs typeface="Montserrat"/>
                  <a:sym typeface="Montserrat"/>
                </a:rPr>
                <a:t>   32%</a:t>
              </a:r>
              <a:endParaRPr sz="2400">
                <a:solidFill>
                  <a:schemeClr val="dk1"/>
                </a:solidFill>
                <a:latin typeface="Montserrat"/>
                <a:ea typeface="Montserrat"/>
                <a:cs typeface="Montserrat"/>
                <a:sym typeface="Montserrat"/>
              </a:endParaRPr>
            </a:p>
          </p:txBody>
        </p:sp>
        <p:sp>
          <p:nvSpPr>
            <p:cNvPr id="10" name="Google Shape;500;p27">
              <a:extLst>
                <a:ext uri="{FF2B5EF4-FFF2-40B4-BE49-F238E27FC236}">
                  <a16:creationId xmlns:a16="http://schemas.microsoft.com/office/drawing/2014/main" id="{F050783E-4202-237A-5E27-99CD6168C820}"/>
                </a:ext>
              </a:extLst>
            </p:cNvPr>
            <p:cNvSpPr/>
            <p:nvPr/>
          </p:nvSpPr>
          <p:spPr>
            <a:xfrm>
              <a:off x="3509642" y="3184843"/>
              <a:ext cx="1068478" cy="866858"/>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D29FED"/>
            </a:solidFill>
            <a:ln>
              <a:noFill/>
            </a:ln>
          </p:spPr>
          <p:txBody>
            <a:bodyPr spcFirstLastPara="1" wrap="square" lIns="243775" tIns="243775" rIns="243775" bIns="2437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spcBef>
                  <a:spcPts val="0"/>
                </a:spcBef>
                <a:spcAft>
                  <a:spcPts val="0"/>
                </a:spcAft>
                <a:buNone/>
              </a:pPr>
              <a:r>
                <a:rPr lang="es-MX" sz="2400">
                  <a:solidFill>
                    <a:schemeClr val="dk1"/>
                  </a:solidFill>
                  <a:latin typeface="Montserrat"/>
                  <a:ea typeface="Montserrat"/>
                  <a:cs typeface="Montserrat"/>
                  <a:sym typeface="Montserrat"/>
                </a:rPr>
                <a:t>            </a:t>
              </a:r>
              <a:r>
                <a:rPr lang="es-MX" sz="1800" b="1">
                  <a:solidFill>
                    <a:srgbClr val="FFFFFF"/>
                  </a:solidFill>
                  <a:latin typeface="Montserrat"/>
                  <a:ea typeface="Montserrat"/>
                  <a:cs typeface="Montserrat"/>
                  <a:sym typeface="Montserrat"/>
                </a:rPr>
                <a:t>3.6%</a:t>
              </a:r>
              <a:endParaRPr sz="1800">
                <a:solidFill>
                  <a:schemeClr val="dk1"/>
                </a:solidFill>
                <a:latin typeface="Montserrat"/>
                <a:ea typeface="Montserrat"/>
                <a:cs typeface="Montserrat"/>
                <a:sym typeface="Montserrat"/>
              </a:endParaRPr>
            </a:p>
          </p:txBody>
        </p:sp>
        <p:sp>
          <p:nvSpPr>
            <p:cNvPr id="11" name="Google Shape;501;p27">
              <a:extLst>
                <a:ext uri="{FF2B5EF4-FFF2-40B4-BE49-F238E27FC236}">
                  <a16:creationId xmlns:a16="http://schemas.microsoft.com/office/drawing/2014/main" id="{FAC7E417-C80E-8B98-57E1-102C259204E2}"/>
                </a:ext>
              </a:extLst>
            </p:cNvPr>
            <p:cNvSpPr/>
            <p:nvPr/>
          </p:nvSpPr>
          <p:spPr>
            <a:xfrm>
              <a:off x="4528529" y="3665094"/>
              <a:ext cx="1237995" cy="1250362"/>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2000" b="1">
                  <a:solidFill>
                    <a:schemeClr val="dk1"/>
                  </a:solidFill>
                  <a:latin typeface="Montserrat"/>
                  <a:ea typeface="Montserrat"/>
                  <a:cs typeface="Montserrat"/>
                  <a:sym typeface="Montserrat"/>
                </a:rPr>
                <a:t>INEGI</a:t>
              </a:r>
              <a:endParaRPr sz="600"/>
            </a:p>
          </p:txBody>
        </p:sp>
        <p:sp>
          <p:nvSpPr>
            <p:cNvPr id="12" name="Google Shape;502;p27">
              <a:extLst>
                <a:ext uri="{FF2B5EF4-FFF2-40B4-BE49-F238E27FC236}">
                  <a16:creationId xmlns:a16="http://schemas.microsoft.com/office/drawing/2014/main" id="{18B5EE37-2405-27B9-28FA-A6B84D242E29}"/>
                </a:ext>
              </a:extLst>
            </p:cNvPr>
            <p:cNvSpPr/>
            <p:nvPr/>
          </p:nvSpPr>
          <p:spPr>
            <a:xfrm>
              <a:off x="1939943" y="3028495"/>
              <a:ext cx="1674911" cy="734763"/>
            </a:xfrm>
            <a:custGeom>
              <a:avLst/>
              <a:gdLst/>
              <a:ahLst/>
              <a:cxnLst/>
              <a:rect l="l" t="t" r="r" b="b"/>
              <a:pathLst>
                <a:path w="11223" h="11222" extrusionOk="0">
                  <a:moveTo>
                    <a:pt x="1" y="0"/>
                  </a:moveTo>
                  <a:lnTo>
                    <a:pt x="1" y="11222"/>
                  </a:lnTo>
                  <a:lnTo>
                    <a:pt x="11222" y="11222"/>
                  </a:lnTo>
                  <a:lnTo>
                    <a:pt x="11222" y="0"/>
                  </a:lnTo>
                  <a:close/>
                </a:path>
              </a:pathLst>
            </a:custGeom>
            <a:solidFill>
              <a:srgbClr val="595959"/>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1600" b="1">
                  <a:solidFill>
                    <a:schemeClr val="lt1"/>
                  </a:solidFill>
                  <a:latin typeface="Montserrat"/>
                  <a:ea typeface="Montserrat"/>
                  <a:cs typeface="Montserrat"/>
                  <a:sym typeface="Montserrat"/>
                </a:rPr>
                <a:t>Realizaron una solicitud</a:t>
              </a:r>
              <a:endParaRPr lang="es-ES" sz="1600">
                <a:solidFill>
                  <a:schemeClr val="lt1"/>
                </a:solidFill>
              </a:endParaRPr>
            </a:p>
          </p:txBody>
        </p:sp>
        <p:sp>
          <p:nvSpPr>
            <p:cNvPr id="13" name="Google Shape;503;p27">
              <a:extLst>
                <a:ext uri="{FF2B5EF4-FFF2-40B4-BE49-F238E27FC236}">
                  <a16:creationId xmlns:a16="http://schemas.microsoft.com/office/drawing/2014/main" id="{7B09044B-89B0-B7FE-18AC-5C1E860F0C16}"/>
                </a:ext>
              </a:extLst>
            </p:cNvPr>
            <p:cNvSpPr/>
            <p:nvPr/>
          </p:nvSpPr>
          <p:spPr>
            <a:xfrm>
              <a:off x="7581117" y="2568466"/>
              <a:ext cx="2467774" cy="859864"/>
            </a:xfrm>
            <a:custGeom>
              <a:avLst/>
              <a:gdLst/>
              <a:ahLst/>
              <a:cxnLst/>
              <a:rect l="l" t="t" r="r" b="b"/>
              <a:pathLst>
                <a:path w="11223" h="11222" extrusionOk="0">
                  <a:moveTo>
                    <a:pt x="1" y="0"/>
                  </a:moveTo>
                  <a:lnTo>
                    <a:pt x="1" y="11222"/>
                  </a:lnTo>
                  <a:lnTo>
                    <a:pt x="11222" y="11222"/>
                  </a:lnTo>
                  <a:lnTo>
                    <a:pt x="11222" y="0"/>
                  </a:lnTo>
                  <a:close/>
                </a:path>
              </a:pathLst>
            </a:custGeom>
            <a:solidFill>
              <a:srgbClr val="595959"/>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1600" b="1">
                  <a:solidFill>
                    <a:schemeClr val="lt1"/>
                  </a:solidFill>
                  <a:latin typeface="Montserrat"/>
                  <a:sym typeface="Montserrat"/>
                </a:rPr>
                <a:t>Conocen acerca de una ley o institución sobre el DAI</a:t>
              </a:r>
              <a:endParaRPr sz="1600" b="1">
                <a:solidFill>
                  <a:schemeClr val="lt1"/>
                </a:solidFill>
                <a:latin typeface="Montserrat"/>
              </a:endParaRPr>
            </a:p>
          </p:txBody>
        </p:sp>
        <p:sp>
          <p:nvSpPr>
            <p:cNvPr id="14" name="Google Shape;504;p27">
              <a:extLst>
                <a:ext uri="{FF2B5EF4-FFF2-40B4-BE49-F238E27FC236}">
                  <a16:creationId xmlns:a16="http://schemas.microsoft.com/office/drawing/2014/main" id="{F3D290F2-5749-36D3-BC05-4D6A474122DB}"/>
                </a:ext>
              </a:extLst>
            </p:cNvPr>
            <p:cNvSpPr/>
            <p:nvPr/>
          </p:nvSpPr>
          <p:spPr>
            <a:xfrm>
              <a:off x="1297687" y="4915456"/>
              <a:ext cx="2203603" cy="813554"/>
            </a:xfrm>
            <a:custGeom>
              <a:avLst/>
              <a:gdLst/>
              <a:ahLst/>
              <a:cxnLst/>
              <a:rect l="l" t="t" r="r" b="b"/>
              <a:pathLst>
                <a:path w="11223" h="11222" extrusionOk="0">
                  <a:moveTo>
                    <a:pt x="1" y="0"/>
                  </a:moveTo>
                  <a:lnTo>
                    <a:pt x="1" y="11222"/>
                  </a:lnTo>
                  <a:lnTo>
                    <a:pt x="11222" y="11222"/>
                  </a:lnTo>
                  <a:lnTo>
                    <a:pt x="11222" y="0"/>
                  </a:lnTo>
                  <a:close/>
                </a:path>
              </a:pathLst>
            </a:custGeom>
            <a:solidFill>
              <a:srgbClr val="595959"/>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1600" b="1">
                  <a:solidFill>
                    <a:schemeClr val="lt1"/>
                  </a:solidFill>
                  <a:latin typeface="Montserrat"/>
                  <a:ea typeface="Montserrat"/>
                  <a:cs typeface="Montserrat"/>
                  <a:sym typeface="Montserrat"/>
                </a:rPr>
                <a:t>Visitaron un portal de internet de gobierno</a:t>
              </a:r>
              <a:endParaRPr lang="es-ES" sz="1600">
                <a:solidFill>
                  <a:schemeClr val="lt1"/>
                </a:solidFill>
              </a:endParaRPr>
            </a:p>
          </p:txBody>
        </p:sp>
        <p:sp>
          <p:nvSpPr>
            <p:cNvPr id="15" name="Google Shape;505;p27">
              <a:extLst>
                <a:ext uri="{FF2B5EF4-FFF2-40B4-BE49-F238E27FC236}">
                  <a16:creationId xmlns:a16="http://schemas.microsoft.com/office/drawing/2014/main" id="{252EA6EC-3C35-D12D-DD49-88D35B51E873}"/>
                </a:ext>
              </a:extLst>
            </p:cNvPr>
            <p:cNvSpPr/>
            <p:nvPr/>
          </p:nvSpPr>
          <p:spPr>
            <a:xfrm flipH="1">
              <a:off x="6766785" y="5073702"/>
              <a:ext cx="2784913" cy="788878"/>
            </a:xfrm>
            <a:custGeom>
              <a:avLst/>
              <a:gdLst/>
              <a:ahLst/>
              <a:cxnLst/>
              <a:rect l="l" t="t" r="r" b="b"/>
              <a:pathLst>
                <a:path w="11223" h="11222" extrusionOk="0">
                  <a:moveTo>
                    <a:pt x="1" y="0"/>
                  </a:moveTo>
                  <a:lnTo>
                    <a:pt x="1" y="11222"/>
                  </a:lnTo>
                  <a:lnTo>
                    <a:pt x="11222" y="11222"/>
                  </a:lnTo>
                  <a:lnTo>
                    <a:pt x="11222" y="0"/>
                  </a:lnTo>
                  <a:close/>
                </a:path>
              </a:pathLst>
            </a:custGeom>
            <a:solidFill>
              <a:srgbClr val="595959"/>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1600" b="1">
                  <a:solidFill>
                    <a:schemeClr val="lt1"/>
                  </a:solidFill>
                  <a:latin typeface="Montserrat"/>
                  <a:sym typeface="Montserrat"/>
                </a:rPr>
                <a:t>Han utilizado información pública para realizar una gestión</a:t>
              </a:r>
              <a:endParaRPr sz="1600" b="1">
                <a:solidFill>
                  <a:schemeClr val="lt1"/>
                </a:solidFill>
                <a:latin typeface="Montserrat"/>
              </a:endParaRPr>
            </a:p>
          </p:txBody>
        </p:sp>
      </p:grpSp>
    </p:spTree>
    <p:extLst>
      <p:ext uri="{BB962C8B-B14F-4D97-AF65-F5344CB8AC3E}">
        <p14:creationId xmlns:p14="http://schemas.microsoft.com/office/powerpoint/2010/main" val="1906982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767611" y="3055638"/>
            <a:ext cx="6483453" cy="2780913"/>
          </a:xfrm>
        </p:spPr>
        <p:txBody>
          <a:bodyPr vert="horz" lIns="91440" tIns="45720" rIns="91440" bIns="45720" rtlCol="0" anchor="b">
            <a:noAutofit/>
          </a:bodyPr>
          <a:lstStyle/>
          <a:p>
            <a:pPr marL="571500" indent="-571500" algn="just">
              <a:lnSpc>
                <a:spcPct val="114999"/>
              </a:lnSpc>
              <a:spcBef>
                <a:spcPts val="0"/>
              </a:spcBef>
              <a:buFont typeface="Arial"/>
              <a:buChar char="•"/>
            </a:pPr>
            <a:r>
              <a:rPr lang="es-MX" sz="3200">
                <a:solidFill>
                  <a:srgbClr val="000000"/>
                </a:solidFill>
                <a:latin typeface="Montserrat"/>
                <a:cs typeface="Calibri Light"/>
              </a:rPr>
              <a:t>Que las y los ciudadanos </a:t>
            </a:r>
            <a:r>
              <a:rPr lang="es-MX" sz="3200">
                <a:solidFill>
                  <a:srgbClr val="037166"/>
                </a:solidFill>
                <a:latin typeface="Montserrat"/>
                <a:cs typeface="Calibri Light"/>
              </a:rPr>
              <a:t>no expertos en derecho de acceso a la información, </a:t>
            </a:r>
            <a:r>
              <a:rPr lang="es-MX" sz="3200">
                <a:latin typeface="Montserrat"/>
                <a:cs typeface="Calibri Light"/>
              </a:rPr>
              <a:t>lo </a:t>
            </a:r>
            <a:r>
              <a:rPr lang="es-MX" sz="3200">
                <a:solidFill>
                  <a:srgbClr val="000000"/>
                </a:solidFill>
                <a:latin typeface="Montserrat"/>
                <a:cs typeface="Calibri Light"/>
              </a:rPr>
              <a:t>utilicen para </a:t>
            </a:r>
            <a:r>
              <a:rPr lang="es-MX" sz="3200">
                <a:solidFill>
                  <a:srgbClr val="6E2880"/>
                </a:solidFill>
                <a:latin typeface="Montserrat"/>
                <a:cs typeface="Calibri Light"/>
              </a:rPr>
              <a:t>impactar en sus realidades cotidianas</a:t>
            </a:r>
            <a:r>
              <a:rPr lang="es-MX" sz="3200">
                <a:solidFill>
                  <a:srgbClr val="000000"/>
                </a:solidFill>
                <a:latin typeface="Montserrat"/>
                <a:cs typeface="Calibri Light"/>
              </a:rPr>
              <a:t>.</a:t>
            </a:r>
            <a:endParaRPr lang="en-US" sz="1800">
              <a:solidFill>
                <a:srgbClr val="7F7F7F"/>
              </a:solidFill>
              <a:latin typeface="Montserrat"/>
              <a:cs typeface="Calibri Light"/>
            </a:endParaRPr>
          </a:p>
          <a:p>
            <a:pPr marL="571500" indent="-571500" algn="just">
              <a:lnSpc>
                <a:spcPct val="114999"/>
              </a:lnSpc>
              <a:spcBef>
                <a:spcPts val="0"/>
              </a:spcBef>
              <a:buFont typeface="Arial,Sans-Serif"/>
              <a:buChar char="•"/>
            </a:pPr>
            <a:endParaRPr lang="es-MX" sz="1800">
              <a:solidFill>
                <a:schemeClr val="bg1">
                  <a:lumMod val="50000"/>
                </a:schemeClr>
              </a:solidFill>
              <a:latin typeface="Montserrat"/>
              <a:cs typeface="Calibri Light"/>
            </a:endParaRPr>
          </a:p>
          <a:p>
            <a:pPr algn="just"/>
            <a:endParaRPr lang="es-MX" sz="1800">
              <a:solidFill>
                <a:srgbClr val="16295E"/>
              </a:solidFill>
              <a:latin typeface="Montserrat"/>
              <a:cs typeface="Calibri Light"/>
            </a:endParaRP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6" name="Imagen 5" descr="Icono&#10;&#10;Descripción generada automáticamente">
            <a:extLst>
              <a:ext uri="{FF2B5EF4-FFF2-40B4-BE49-F238E27FC236}">
                <a16:creationId xmlns:a16="http://schemas.microsoft.com/office/drawing/2014/main" id="{150E6CC6-8E01-F65B-C5F0-65184CFDF011}"/>
              </a:ext>
            </a:extLst>
          </p:cNvPr>
          <p:cNvPicPr>
            <a:picLocks noChangeAspect="1"/>
          </p:cNvPicPr>
          <p:nvPr/>
        </p:nvPicPr>
        <p:blipFill>
          <a:blip r:embed="rId2"/>
          <a:stretch>
            <a:fillRect/>
          </a:stretch>
        </p:blipFill>
        <p:spPr>
          <a:xfrm>
            <a:off x="8520562" y="1890623"/>
            <a:ext cx="2914650" cy="3048000"/>
          </a:xfrm>
          <a:prstGeom prst="rect">
            <a:avLst/>
          </a:prstGeom>
        </p:spPr>
      </p:pic>
      <p:sp>
        <p:nvSpPr>
          <p:cNvPr id="8" name="CuadroTexto 7">
            <a:extLst>
              <a:ext uri="{FF2B5EF4-FFF2-40B4-BE49-F238E27FC236}">
                <a16:creationId xmlns:a16="http://schemas.microsoft.com/office/drawing/2014/main" id="{91E66858-8F73-4EDE-B656-0135663F6FFA}"/>
              </a:ext>
            </a:extLst>
          </p:cNvPr>
          <p:cNvSpPr txBox="1"/>
          <p:nvPr/>
        </p:nvSpPr>
        <p:spPr>
          <a:xfrm>
            <a:off x="1635270" y="1536680"/>
            <a:ext cx="5242089" cy="707886"/>
          </a:xfrm>
          <a:prstGeom prst="rect">
            <a:avLst/>
          </a:prstGeom>
          <a:noFill/>
        </p:spPr>
        <p:txBody>
          <a:bodyPr wrap="square" rtlCol="0">
            <a:spAutoFit/>
          </a:bodyPr>
          <a:lstStyle/>
          <a:p>
            <a:pPr algn="ctr"/>
            <a:r>
              <a:rPr lang="es-MX" sz="4000" b="1" dirty="0">
                <a:solidFill>
                  <a:srgbClr val="7030A0"/>
                </a:solidFill>
                <a:latin typeface="Montserrat" pitchFamily="2" charset="77"/>
              </a:rPr>
              <a:t>RETO</a:t>
            </a:r>
          </a:p>
        </p:txBody>
      </p:sp>
    </p:spTree>
    <p:extLst>
      <p:ext uri="{BB962C8B-B14F-4D97-AF65-F5344CB8AC3E}">
        <p14:creationId xmlns:p14="http://schemas.microsoft.com/office/powerpoint/2010/main" val="96593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BE94F710-C1D8-4451-9101-23C7165687E3}"/>
              </a:ext>
            </a:extLst>
          </p:cNvPr>
          <p:cNvSpPr/>
          <p:nvPr/>
        </p:nvSpPr>
        <p:spPr>
          <a:xfrm>
            <a:off x="293915" y="2120700"/>
            <a:ext cx="6233434" cy="4616007"/>
          </a:xfrm>
          <a:prstGeom prst="rect">
            <a:avLst/>
          </a:prstGeom>
        </p:spPr>
        <p:txBody>
          <a:bodyPr wrap="square" lIns="91440" tIns="45720" rIns="91440" bIns="45720" anchor="t">
            <a:spAutoFit/>
          </a:bodyPr>
          <a:lstStyle/>
          <a:p>
            <a:pPr marL="285750" indent="-285750" algn="just">
              <a:lnSpc>
                <a:spcPct val="150000"/>
              </a:lnSpc>
              <a:buFont typeface="Arial"/>
              <a:buChar char="•"/>
            </a:pPr>
            <a:r>
              <a:rPr lang="es-MX">
                <a:solidFill>
                  <a:schemeClr val="tx1">
                    <a:lumMod val="75000"/>
                    <a:lumOff val="25000"/>
                  </a:schemeClr>
                </a:solidFill>
                <a:latin typeface="Montserrat"/>
                <a:ea typeface="+mn-lt"/>
                <a:cs typeface="+mn-lt"/>
              </a:rPr>
              <a:t>El uso de la información ha crecido con el tiempo en respuesta a una gran variedad de necesidades.</a:t>
            </a:r>
            <a:endParaRPr lang="es-MX">
              <a:solidFill>
                <a:schemeClr val="tx1">
                  <a:lumMod val="75000"/>
                  <a:lumOff val="25000"/>
                </a:schemeClr>
              </a:solidFill>
              <a:latin typeface="Montserrat"/>
            </a:endParaRPr>
          </a:p>
          <a:p>
            <a:pPr algn="just">
              <a:lnSpc>
                <a:spcPct val="150000"/>
              </a:lnSpc>
            </a:pPr>
            <a:endParaRPr lang="es-MX">
              <a:solidFill>
                <a:schemeClr val="tx1">
                  <a:lumMod val="75000"/>
                  <a:lumOff val="25000"/>
                </a:schemeClr>
              </a:solidFill>
              <a:latin typeface="Montserrat"/>
              <a:ea typeface="+mn-lt"/>
              <a:cs typeface="+mn-lt"/>
            </a:endParaRPr>
          </a:p>
          <a:p>
            <a:pPr marL="285750" indent="-285750" algn="just">
              <a:lnSpc>
                <a:spcPct val="150000"/>
              </a:lnSpc>
              <a:buFont typeface="Arial"/>
              <a:buChar char="•"/>
            </a:pPr>
            <a:r>
              <a:rPr lang="es-MX">
                <a:solidFill>
                  <a:schemeClr val="tx1">
                    <a:lumMod val="75000"/>
                    <a:lumOff val="25000"/>
                  </a:schemeClr>
                </a:solidFill>
                <a:latin typeface="Montserrat"/>
                <a:ea typeface="+mn-lt"/>
                <a:cs typeface="+mn-lt"/>
              </a:rPr>
              <a:t>Mayor profesionalización de ciudadanos y miembros de la sociedad civil que la solicitan.</a:t>
            </a:r>
            <a:endParaRPr lang="es-MX">
              <a:solidFill>
                <a:schemeClr val="tx1">
                  <a:lumMod val="75000"/>
                  <a:lumOff val="25000"/>
                </a:schemeClr>
              </a:solidFill>
              <a:latin typeface="Montserrat"/>
            </a:endParaRPr>
          </a:p>
          <a:p>
            <a:pPr algn="just">
              <a:lnSpc>
                <a:spcPct val="150000"/>
              </a:lnSpc>
            </a:pPr>
            <a:endParaRPr lang="es-MX">
              <a:solidFill>
                <a:schemeClr val="tx1">
                  <a:lumMod val="75000"/>
                  <a:lumOff val="25000"/>
                </a:schemeClr>
              </a:solidFill>
              <a:latin typeface="Montserrat"/>
              <a:ea typeface="+mn-lt"/>
              <a:cs typeface="+mn-lt"/>
            </a:endParaRPr>
          </a:p>
          <a:p>
            <a:pPr marL="285750" indent="-285750" algn="just">
              <a:lnSpc>
                <a:spcPct val="150000"/>
              </a:lnSpc>
              <a:buFont typeface="Arial"/>
              <a:buChar char="•"/>
            </a:pPr>
            <a:r>
              <a:rPr lang="es-MX">
                <a:solidFill>
                  <a:schemeClr val="tx1">
                    <a:lumMod val="75000"/>
                    <a:lumOff val="25000"/>
                  </a:schemeClr>
                </a:solidFill>
                <a:latin typeface="Montserrat"/>
                <a:ea typeface="+mn-lt"/>
                <a:cs typeface="+mn-lt"/>
              </a:rPr>
              <a:t>Necesario mejorar la capacitación en las Unidades de Transparencia para estandarizar las prácticas para contestar a solicitudes de información pública.</a:t>
            </a:r>
            <a:endParaRPr lang="es-MX">
              <a:solidFill>
                <a:schemeClr val="tx1">
                  <a:lumMod val="75000"/>
                  <a:lumOff val="25000"/>
                </a:schemeClr>
              </a:solidFill>
              <a:latin typeface="Montserrat"/>
              <a:ea typeface="Calibri" panose="020F0502020204030204"/>
              <a:cs typeface="Calibri" panose="020F0502020204030204"/>
            </a:endParaRPr>
          </a:p>
          <a:p>
            <a:pPr algn="just">
              <a:lnSpc>
                <a:spcPct val="150000"/>
              </a:lnSpc>
            </a:pPr>
            <a:endParaRPr lang="es-MX">
              <a:solidFill>
                <a:schemeClr val="tx1">
                  <a:lumMod val="75000"/>
                  <a:lumOff val="25000"/>
                </a:schemeClr>
              </a:solidFill>
              <a:latin typeface="Montserrat"/>
            </a:endParaRPr>
          </a:p>
        </p:txBody>
      </p:sp>
      <p:pic>
        <p:nvPicPr>
          <p:cNvPr id="5" name="Picture 2">
            <a:extLst>
              <a:ext uri="{FF2B5EF4-FFF2-40B4-BE49-F238E27FC236}">
                <a16:creationId xmlns:a16="http://schemas.microsoft.com/office/drawing/2014/main" id="{AEAA54DC-DDA9-4E21-B2D8-653AC6904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04" t="24116" r="3987"/>
          <a:stretch/>
        </p:blipFill>
        <p:spPr bwMode="auto">
          <a:xfrm>
            <a:off x="6932160" y="3916061"/>
            <a:ext cx="5259840" cy="2578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scuela de Economía de Londres - Wikipedia, la enciclopedia libre">
            <a:extLst>
              <a:ext uri="{FF2B5EF4-FFF2-40B4-BE49-F238E27FC236}">
                <a16:creationId xmlns:a16="http://schemas.microsoft.com/office/drawing/2014/main" id="{FAA03899-70B5-4841-B87B-AF9E5CE9F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902" y="2238005"/>
            <a:ext cx="3692297" cy="13111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DC4DBA15-9326-4D98-89AC-73C41C8A7E01}"/>
              </a:ext>
            </a:extLst>
          </p:cNvPr>
          <p:cNvSpPr txBox="1"/>
          <p:nvPr/>
        </p:nvSpPr>
        <p:spPr>
          <a:xfrm>
            <a:off x="591114" y="1306558"/>
            <a:ext cx="10153085" cy="646331"/>
          </a:xfrm>
          <a:prstGeom prst="rect">
            <a:avLst/>
          </a:prstGeom>
          <a:noFill/>
        </p:spPr>
        <p:txBody>
          <a:bodyPr wrap="square" rtlCol="0">
            <a:spAutoFit/>
          </a:bodyPr>
          <a:lstStyle/>
          <a:p>
            <a:r>
              <a:rPr lang="es-MX" sz="3600" b="1">
                <a:solidFill>
                  <a:srgbClr val="6E2880"/>
                </a:solidFill>
                <a:latin typeface="Montserrat Light" pitchFamily="2" charset="77"/>
              </a:rPr>
              <a:t>Retos para el aprovechamiento del DAI</a:t>
            </a:r>
          </a:p>
        </p:txBody>
      </p:sp>
    </p:spTree>
    <p:extLst>
      <p:ext uri="{BB962C8B-B14F-4D97-AF65-F5344CB8AC3E}">
        <p14:creationId xmlns:p14="http://schemas.microsoft.com/office/powerpoint/2010/main" val="3574128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493062" y="4095489"/>
            <a:ext cx="11450320" cy="1125109"/>
          </a:xfrm>
        </p:spPr>
        <p:txBody>
          <a:bodyPr>
            <a:noAutofit/>
          </a:bodyPr>
          <a:lstStyle/>
          <a:p>
            <a:r>
              <a:rPr lang="es-MX" sz="7200" b="1">
                <a:solidFill>
                  <a:srgbClr val="812E8A"/>
                </a:solidFill>
                <a:ea typeface="Calibri Light"/>
                <a:cs typeface="Calibri Light"/>
              </a:rPr>
              <a:t>2. ¿Para qué sirve el derecho de acceso a la información (DAI)?</a:t>
            </a:r>
          </a:p>
        </p:txBody>
      </p:sp>
    </p:spTree>
    <p:extLst>
      <p:ext uri="{BB962C8B-B14F-4D97-AF65-F5344CB8AC3E}">
        <p14:creationId xmlns:p14="http://schemas.microsoft.com/office/powerpoint/2010/main" val="262083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17D62-B864-4E56-AFE5-3C795B4295D6}"/>
              </a:ext>
            </a:extLst>
          </p:cNvPr>
          <p:cNvSpPr>
            <a:spLocks noGrp="1"/>
          </p:cNvSpPr>
          <p:nvPr>
            <p:ph type="title"/>
          </p:nvPr>
        </p:nvSpPr>
        <p:spPr>
          <a:xfrm>
            <a:off x="838200" y="193675"/>
            <a:ext cx="10515600" cy="1325563"/>
          </a:xfrm>
        </p:spPr>
        <p:txBody>
          <a:bodyPr>
            <a:normAutofit/>
          </a:bodyPr>
          <a:lstStyle/>
          <a:p>
            <a:r>
              <a:rPr lang="es-MX" sz="4000" b="1">
                <a:latin typeface="Montserrat" panose="00000500000000000000" pitchFamily="2" charset="0"/>
              </a:rPr>
              <a:t>La utilidad del DAI</a:t>
            </a:r>
          </a:p>
        </p:txBody>
      </p:sp>
      <p:sp>
        <p:nvSpPr>
          <p:cNvPr id="3" name="Marcador de contenido 2">
            <a:extLst>
              <a:ext uri="{FF2B5EF4-FFF2-40B4-BE49-F238E27FC236}">
                <a16:creationId xmlns:a16="http://schemas.microsoft.com/office/drawing/2014/main" id="{A0E04123-786E-427B-B99A-EA386BAF5732}"/>
              </a:ext>
            </a:extLst>
          </p:cNvPr>
          <p:cNvSpPr>
            <a:spLocks noGrp="1"/>
          </p:cNvSpPr>
          <p:nvPr>
            <p:ph idx="1"/>
          </p:nvPr>
        </p:nvSpPr>
        <p:spPr>
          <a:xfrm>
            <a:off x="838200" y="1594660"/>
            <a:ext cx="10515600" cy="3599158"/>
          </a:xfrm>
        </p:spPr>
        <p:txBody>
          <a:bodyPr vert="horz" lIns="91440" tIns="45720" rIns="91440" bIns="45720" rtlCol="0" anchor="t">
            <a:noAutofit/>
          </a:bodyPr>
          <a:lstStyle/>
          <a:p>
            <a:pPr marL="0" indent="0" algn="just">
              <a:buNone/>
            </a:pPr>
            <a:r>
              <a:rPr lang="es-MX" sz="2000">
                <a:latin typeface="Montserrat" panose="00000500000000000000" pitchFamily="2" charset="0"/>
              </a:rPr>
              <a:t>El ejercicio del derecho de acceso a la información pública:</a:t>
            </a:r>
          </a:p>
          <a:p>
            <a:pPr marL="0" indent="0" algn="just">
              <a:buNone/>
            </a:pPr>
            <a:endParaRPr lang="es-MX" sz="2000">
              <a:latin typeface="Montserrat"/>
            </a:endParaRPr>
          </a:p>
          <a:p>
            <a:pPr algn="just"/>
            <a:r>
              <a:rPr lang="es-MX" sz="2000" b="1">
                <a:latin typeface="Montserrat"/>
              </a:rPr>
              <a:t>Fortalece </a:t>
            </a:r>
            <a:r>
              <a:rPr lang="es-MX" sz="2000">
                <a:latin typeface="Montserrat"/>
              </a:rPr>
              <a:t>la participación ciudadana, las políticas públicas, la gestión pública y por ende la gobernabilidad democrática. </a:t>
            </a:r>
            <a:endParaRPr lang="es-MX" sz="2000">
              <a:latin typeface="Montserrat" panose="00000500000000000000" pitchFamily="2" charset="0"/>
            </a:endParaRPr>
          </a:p>
          <a:p>
            <a:pPr algn="just"/>
            <a:r>
              <a:rPr lang="es-MX" sz="2000">
                <a:latin typeface="Montserrat"/>
              </a:rPr>
              <a:t>Permite </a:t>
            </a:r>
            <a:r>
              <a:rPr lang="es-MX" sz="2000" b="1">
                <a:latin typeface="Montserrat"/>
              </a:rPr>
              <a:t>reforzar la legitimidad del sistema democrático.</a:t>
            </a:r>
            <a:endParaRPr lang="es-MX" sz="2000">
              <a:latin typeface="Montserrat"/>
            </a:endParaRPr>
          </a:p>
          <a:p>
            <a:pPr algn="just"/>
            <a:r>
              <a:rPr lang="es-MX" sz="2000">
                <a:latin typeface="Montserrat"/>
              </a:rPr>
              <a:t>Sirve como </a:t>
            </a:r>
            <a:r>
              <a:rPr lang="es-MX" sz="2000" b="1">
                <a:latin typeface="Montserrat"/>
              </a:rPr>
              <a:t>contrapeso al ejercicio del poder.</a:t>
            </a:r>
            <a:endParaRPr lang="es-MX" sz="2000" b="1">
              <a:latin typeface="Montserrat" panose="00000500000000000000" pitchFamily="2" charset="0"/>
            </a:endParaRPr>
          </a:p>
          <a:p>
            <a:pPr algn="just"/>
            <a:r>
              <a:rPr lang="es-MX" sz="2000">
                <a:latin typeface="Montserrat"/>
              </a:rPr>
              <a:t>Es un método de </a:t>
            </a:r>
            <a:r>
              <a:rPr lang="es-MX" sz="2000" b="1">
                <a:latin typeface="Montserrat"/>
              </a:rPr>
              <a:t>vigilancia </a:t>
            </a:r>
            <a:r>
              <a:rPr lang="es-MX" sz="2000">
                <a:latin typeface="Montserrat"/>
              </a:rPr>
              <a:t>de los ciudadanos.</a:t>
            </a:r>
          </a:p>
          <a:p>
            <a:pPr algn="just"/>
            <a:r>
              <a:rPr lang="es-MX" sz="2000" b="1">
                <a:latin typeface="Montserrat"/>
              </a:rPr>
              <a:t>Permite a los ciudadanos evaluar la gestión y desempeño de los gobiernos.</a:t>
            </a:r>
            <a:endParaRPr lang="es-MX" sz="2000">
              <a:latin typeface="Montserrat"/>
            </a:endParaRPr>
          </a:p>
          <a:p>
            <a:pPr algn="just"/>
            <a:r>
              <a:rPr lang="es-MX" sz="2000" b="1">
                <a:latin typeface="Montserrat"/>
              </a:rPr>
              <a:t>Incrementa </a:t>
            </a:r>
            <a:r>
              <a:rPr lang="es-MX" sz="2000">
                <a:latin typeface="Montserrat"/>
              </a:rPr>
              <a:t>y </a:t>
            </a:r>
            <a:r>
              <a:rPr lang="es-MX" sz="2000" b="1">
                <a:latin typeface="Montserrat"/>
              </a:rPr>
              <a:t>mejora </a:t>
            </a:r>
            <a:r>
              <a:rPr lang="es-MX" sz="2000">
                <a:latin typeface="Montserrat"/>
              </a:rPr>
              <a:t>el debate público</a:t>
            </a:r>
          </a:p>
        </p:txBody>
      </p:sp>
    </p:spTree>
    <p:extLst>
      <p:ext uri="{BB962C8B-B14F-4D97-AF65-F5344CB8AC3E}">
        <p14:creationId xmlns:p14="http://schemas.microsoft.com/office/powerpoint/2010/main" val="370444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984422" y="539429"/>
            <a:ext cx="5416379" cy="446131"/>
          </a:xfrm>
        </p:spPr>
        <p:txBody>
          <a:bodyPr vert="horz" lIns="91440" tIns="45720" rIns="91440" bIns="45720" rtlCol="0" anchor="t">
            <a:normAutofit/>
          </a:bodyPr>
          <a:lstStyle/>
          <a:p>
            <a:pPr algn="l"/>
            <a:r>
              <a:rPr lang="es-MX" b="1" dirty="0">
                <a:latin typeface="Montserrat"/>
                <a:ea typeface="+mj-ea"/>
                <a:cs typeface="Calibri Light"/>
              </a:rPr>
              <a:t>Contenido</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3" name="Google Shape;332;p10">
            <a:extLst>
              <a:ext uri="{FF2B5EF4-FFF2-40B4-BE49-F238E27FC236}">
                <a16:creationId xmlns:a16="http://schemas.microsoft.com/office/drawing/2014/main" id="{F9543E5C-9270-DC57-07B1-BEA13420AB98}"/>
              </a:ext>
            </a:extLst>
          </p:cNvPr>
          <p:cNvSpPr/>
          <p:nvPr/>
        </p:nvSpPr>
        <p:spPr>
          <a:xfrm>
            <a:off x="6233835" y="2083884"/>
            <a:ext cx="913324" cy="724013"/>
          </a:xfrm>
          <a:custGeom>
            <a:avLst/>
            <a:gdLst/>
            <a:ahLst/>
            <a:cxnLst/>
            <a:rect l="l" t="t" r="r" b="b"/>
            <a:pathLst>
              <a:path w="9834" h="8508" extrusionOk="0">
                <a:moveTo>
                  <a:pt x="2425" y="1"/>
                </a:moveTo>
                <a:lnTo>
                  <a:pt x="1" y="4254"/>
                </a:lnTo>
                <a:lnTo>
                  <a:pt x="458" y="5077"/>
                </a:lnTo>
                <a:lnTo>
                  <a:pt x="2425" y="8507"/>
                </a:lnTo>
                <a:lnTo>
                  <a:pt x="7364" y="8507"/>
                </a:lnTo>
                <a:lnTo>
                  <a:pt x="9330" y="5077"/>
                </a:lnTo>
                <a:lnTo>
                  <a:pt x="9833" y="4254"/>
                </a:lnTo>
                <a:lnTo>
                  <a:pt x="7364" y="1"/>
                </a:lnTo>
                <a:close/>
              </a:path>
            </a:pathLst>
          </a:custGeom>
          <a:solidFill>
            <a:srgbClr val="FFFFFF"/>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4266" b="1" i="0" u="none" strike="noStrike" cap="none">
                <a:solidFill>
                  <a:srgbClr val="666666"/>
                </a:solidFill>
                <a:latin typeface="Montserrat"/>
                <a:ea typeface="Montserrat"/>
                <a:cs typeface="Montserrat"/>
                <a:sym typeface="Montserrat"/>
              </a:rPr>
              <a:t>1</a:t>
            </a:r>
            <a:endParaRPr sz="4266" b="1" i="0" u="none" strike="noStrike" cap="none">
              <a:solidFill>
                <a:srgbClr val="666666"/>
              </a:solidFill>
              <a:latin typeface="Montserrat"/>
              <a:ea typeface="Montserrat"/>
              <a:cs typeface="Montserrat"/>
              <a:sym typeface="Montserrat"/>
            </a:endParaRPr>
          </a:p>
        </p:txBody>
      </p:sp>
      <p:sp>
        <p:nvSpPr>
          <p:cNvPr id="14" name="Google Shape;332;p10">
            <a:extLst>
              <a:ext uri="{FF2B5EF4-FFF2-40B4-BE49-F238E27FC236}">
                <a16:creationId xmlns:a16="http://schemas.microsoft.com/office/drawing/2014/main" id="{8FFDDBE7-BC06-6E28-5CEA-A43C6A23E86E}"/>
              </a:ext>
            </a:extLst>
          </p:cNvPr>
          <p:cNvSpPr/>
          <p:nvPr/>
        </p:nvSpPr>
        <p:spPr>
          <a:xfrm>
            <a:off x="6233834" y="3406600"/>
            <a:ext cx="913324" cy="724013"/>
          </a:xfrm>
          <a:custGeom>
            <a:avLst/>
            <a:gdLst/>
            <a:ahLst/>
            <a:cxnLst/>
            <a:rect l="l" t="t" r="r" b="b"/>
            <a:pathLst>
              <a:path w="9834" h="8508" extrusionOk="0">
                <a:moveTo>
                  <a:pt x="2425" y="1"/>
                </a:moveTo>
                <a:lnTo>
                  <a:pt x="1" y="4254"/>
                </a:lnTo>
                <a:lnTo>
                  <a:pt x="458" y="5077"/>
                </a:lnTo>
                <a:lnTo>
                  <a:pt x="2425" y="8507"/>
                </a:lnTo>
                <a:lnTo>
                  <a:pt x="7364" y="8507"/>
                </a:lnTo>
                <a:lnTo>
                  <a:pt x="9330" y="5077"/>
                </a:lnTo>
                <a:lnTo>
                  <a:pt x="9833" y="4254"/>
                </a:lnTo>
                <a:lnTo>
                  <a:pt x="7364" y="1"/>
                </a:lnTo>
                <a:close/>
              </a:path>
            </a:pathLst>
          </a:custGeom>
          <a:solidFill>
            <a:srgbClr val="FFFFFF"/>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4250" b="1">
                <a:solidFill>
                  <a:srgbClr val="666666"/>
                </a:solidFill>
                <a:latin typeface="Montserrat"/>
                <a:ea typeface="Montserrat"/>
                <a:cs typeface="Montserrat"/>
              </a:rPr>
              <a:t>2</a:t>
            </a:r>
            <a:endParaRPr lang="es-MX" sz="4250" b="1" i="0" u="none" strike="noStrike" cap="none">
              <a:solidFill>
                <a:srgbClr val="666666"/>
              </a:solidFill>
              <a:latin typeface="Montserrat"/>
              <a:ea typeface="Montserrat"/>
              <a:cs typeface="Montserrat"/>
            </a:endParaRPr>
          </a:p>
        </p:txBody>
      </p:sp>
      <p:sp>
        <p:nvSpPr>
          <p:cNvPr id="15" name="Google Shape;332;p10">
            <a:extLst>
              <a:ext uri="{FF2B5EF4-FFF2-40B4-BE49-F238E27FC236}">
                <a16:creationId xmlns:a16="http://schemas.microsoft.com/office/drawing/2014/main" id="{547590F7-E7F7-577C-E881-A9883AEC6CEA}"/>
              </a:ext>
            </a:extLst>
          </p:cNvPr>
          <p:cNvSpPr/>
          <p:nvPr/>
        </p:nvSpPr>
        <p:spPr>
          <a:xfrm>
            <a:off x="6233833" y="4743694"/>
            <a:ext cx="913324" cy="724013"/>
          </a:xfrm>
          <a:custGeom>
            <a:avLst/>
            <a:gdLst/>
            <a:ahLst/>
            <a:cxnLst/>
            <a:rect l="l" t="t" r="r" b="b"/>
            <a:pathLst>
              <a:path w="9834" h="8508" extrusionOk="0">
                <a:moveTo>
                  <a:pt x="2425" y="1"/>
                </a:moveTo>
                <a:lnTo>
                  <a:pt x="1" y="4254"/>
                </a:lnTo>
                <a:lnTo>
                  <a:pt x="458" y="5077"/>
                </a:lnTo>
                <a:lnTo>
                  <a:pt x="2425" y="8507"/>
                </a:lnTo>
                <a:lnTo>
                  <a:pt x="7364" y="8507"/>
                </a:lnTo>
                <a:lnTo>
                  <a:pt x="9330" y="5077"/>
                </a:lnTo>
                <a:lnTo>
                  <a:pt x="9833" y="4254"/>
                </a:lnTo>
                <a:lnTo>
                  <a:pt x="7364" y="1"/>
                </a:lnTo>
                <a:close/>
              </a:path>
            </a:pathLst>
          </a:custGeom>
          <a:solidFill>
            <a:srgbClr val="FFFFFF"/>
          </a:solidFill>
          <a:ln>
            <a:noFill/>
          </a:ln>
        </p:spPr>
        <p:txBody>
          <a:bodyPr spcFirstLastPara="1" wrap="square" lIns="243775" tIns="243775" rIns="243775" bIns="2437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s-MX" sz="4250" b="1">
                <a:solidFill>
                  <a:srgbClr val="666666"/>
                </a:solidFill>
                <a:latin typeface="Montserrat"/>
                <a:ea typeface="Montserrat"/>
                <a:cs typeface="Montserrat"/>
              </a:rPr>
              <a:t>3</a:t>
            </a:r>
            <a:endParaRPr lang="es-MX" sz="4250" b="1" i="0" u="none" strike="noStrike" cap="none">
              <a:solidFill>
                <a:srgbClr val="666666"/>
              </a:solidFill>
              <a:latin typeface="Montserrat"/>
              <a:ea typeface="Montserrat"/>
              <a:cs typeface="Montserrat"/>
            </a:endParaRPr>
          </a:p>
        </p:txBody>
      </p:sp>
      <p:graphicFrame>
        <p:nvGraphicFramePr>
          <p:cNvPr id="6" name="Diagrama 5">
            <a:extLst>
              <a:ext uri="{FF2B5EF4-FFF2-40B4-BE49-F238E27FC236}">
                <a16:creationId xmlns:a16="http://schemas.microsoft.com/office/drawing/2014/main" id="{8D9C886D-4025-39CD-02CE-739011877F26}"/>
              </a:ext>
            </a:extLst>
          </p:cNvPr>
          <p:cNvGraphicFramePr/>
          <p:nvPr>
            <p:extLst>
              <p:ext uri="{D42A27DB-BD31-4B8C-83A1-F6EECF244321}">
                <p14:modId xmlns:p14="http://schemas.microsoft.com/office/powerpoint/2010/main" val="3422842556"/>
              </p:ext>
            </p:extLst>
          </p:nvPr>
        </p:nvGraphicFramePr>
        <p:xfrm>
          <a:off x="984422" y="1130413"/>
          <a:ext cx="910663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91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dirty="0">
                <a:solidFill>
                  <a:srgbClr val="812E8A"/>
                </a:solidFill>
              </a:rPr>
              <a:t>00</a:t>
            </a:r>
          </a:p>
        </p:txBody>
      </p:sp>
      <p:pic>
        <p:nvPicPr>
          <p:cNvPr id="5" name="Imagen 4" descr="Texto&#10;&#10;Descripción generada automáticamente">
            <a:extLst>
              <a:ext uri="{FF2B5EF4-FFF2-40B4-BE49-F238E27FC236}">
                <a16:creationId xmlns:a16="http://schemas.microsoft.com/office/drawing/2014/main" id="{422E449D-E2DA-3298-3A0F-3264239C976E}"/>
              </a:ext>
            </a:extLst>
          </p:cNvPr>
          <p:cNvPicPr>
            <a:picLocks noChangeAspect="1"/>
          </p:cNvPicPr>
          <p:nvPr/>
        </p:nvPicPr>
        <p:blipFill>
          <a:blip r:embed="rId2"/>
          <a:stretch>
            <a:fillRect/>
          </a:stretch>
        </p:blipFill>
        <p:spPr>
          <a:xfrm>
            <a:off x="450730" y="1437735"/>
            <a:ext cx="7178615" cy="4658265"/>
          </a:xfrm>
          <a:prstGeom prst="rect">
            <a:avLst/>
          </a:prstGeom>
        </p:spPr>
      </p:pic>
      <p:sp>
        <p:nvSpPr>
          <p:cNvPr id="7" name="Google Shape;360;p13">
            <a:extLst>
              <a:ext uri="{FF2B5EF4-FFF2-40B4-BE49-F238E27FC236}">
                <a16:creationId xmlns:a16="http://schemas.microsoft.com/office/drawing/2014/main" id="{20F2CAB7-7EF6-4C5A-876D-3230B240150B}"/>
              </a:ext>
            </a:extLst>
          </p:cNvPr>
          <p:cNvSpPr txBox="1"/>
          <p:nvPr/>
        </p:nvSpPr>
        <p:spPr>
          <a:xfrm>
            <a:off x="7629345" y="1437735"/>
            <a:ext cx="3929938"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342900">
              <a:lnSpc>
                <a:spcPct val="114999"/>
              </a:lnSpc>
              <a:spcBef>
                <a:spcPts val="0"/>
              </a:spcBef>
              <a:spcAft>
                <a:spcPts val="0"/>
              </a:spcAft>
              <a:buSzPts val="1800"/>
              <a:buFont typeface="Source Sans Pro"/>
              <a:buNone/>
              <a:tabLst/>
              <a:defRPr/>
            </a:pPr>
            <a:endParaRPr lang="es-MX" sz="1650" b="0" i="0" u="none" strike="noStrike" kern="0" cap="none" spc="0" normalizeH="0" baseline="0" noProof="0">
              <a:ln>
                <a:noFill/>
              </a:ln>
              <a:solidFill>
                <a:srgbClr val="000000"/>
              </a:solidFill>
              <a:effectLst/>
              <a:uLnTx/>
              <a:uFillTx/>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endParaRPr lang="es-MX" sz="1650" kern="0">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r>
              <a:rPr lang="es-MX" sz="1650" b="0" i="0" u="none" strike="noStrike" kern="0" cap="none" spc="0" normalizeH="0" baseline="0" noProof="0">
                <a:ln>
                  <a:noFill/>
                </a:ln>
                <a:solidFill>
                  <a:srgbClr val="000000"/>
                </a:solidFill>
                <a:effectLst/>
                <a:uLnTx/>
                <a:uFillTx/>
                <a:latin typeface="Montserrat" panose="02000505000000020004" pitchFamily="2" charset="0"/>
                <a:hlinkClick r:id="rId3"/>
              </a:rPr>
              <a:t>https://www.youtube.com/watch?v=o7kcx6jhiok</a:t>
            </a:r>
            <a:r>
              <a:rPr lang="es-MX" sz="1650" b="0" i="0" u="none" strike="noStrike" kern="0" cap="none" spc="0" normalizeH="0" baseline="0" noProof="0">
                <a:ln>
                  <a:noFill/>
                </a:ln>
                <a:solidFill>
                  <a:srgbClr val="000000"/>
                </a:solidFill>
                <a:effectLst/>
                <a:uLnTx/>
                <a:uFillTx/>
                <a:latin typeface="Montserrat" panose="02000505000000020004" pitchFamily="2" charset="0"/>
              </a:rPr>
              <a:t> </a:t>
            </a:r>
          </a:p>
          <a:p>
            <a:pPr marL="0" marR="0" lvl="0" indent="0" algn="just" defTabSz="342900">
              <a:lnSpc>
                <a:spcPct val="114999"/>
              </a:lnSpc>
              <a:spcBef>
                <a:spcPts val="0"/>
              </a:spcBef>
              <a:spcAft>
                <a:spcPts val="0"/>
              </a:spcAft>
              <a:buSzPts val="1800"/>
              <a:buFont typeface="Source Sans Pro"/>
              <a:buNone/>
              <a:tabLst/>
              <a:defRPr/>
            </a:pPr>
            <a:endParaRPr lang="es-MX" sz="1650" kern="0">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r>
              <a:rPr lang="es-MX" sz="1650" b="0" i="0" u="none" strike="noStrike" kern="0" cap="none" spc="0" normalizeH="0" baseline="0" noProof="0">
                <a:ln>
                  <a:noFill/>
                </a:ln>
                <a:solidFill>
                  <a:srgbClr val="000000"/>
                </a:solidFill>
                <a:effectLst/>
                <a:uLnTx/>
                <a:uFillTx/>
                <a:latin typeface="Montserrat" panose="02000505000000020004" pitchFamily="2" charset="0"/>
                <a:hlinkClick r:id="rId4"/>
              </a:rPr>
              <a:t>https://premioggm.org/trabajo/edicion/2015/cobertura/la-casa-blanca-de-enrique-pena-nieto/</a:t>
            </a:r>
            <a:r>
              <a:rPr lang="es-MX" sz="1650" b="0" i="0" u="none" strike="noStrike" kern="0" cap="none" spc="0" normalizeH="0" baseline="0" noProof="0">
                <a:ln>
                  <a:noFill/>
                </a:ln>
                <a:solidFill>
                  <a:srgbClr val="000000"/>
                </a:solidFill>
                <a:effectLst/>
                <a:uLnTx/>
                <a:uFillTx/>
                <a:latin typeface="Montserrat" panose="02000505000000020004" pitchFamily="2" charset="0"/>
              </a:rPr>
              <a:t> </a:t>
            </a:r>
          </a:p>
        </p:txBody>
      </p:sp>
    </p:spTree>
    <p:extLst>
      <p:ext uri="{BB962C8B-B14F-4D97-AF65-F5344CB8AC3E}">
        <p14:creationId xmlns:p14="http://schemas.microsoft.com/office/powerpoint/2010/main" val="40944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DC1D77A-193C-4110-9965-5E0017ECEBD1}"/>
              </a:ext>
            </a:extLst>
          </p:cNvPr>
          <p:cNvSpPr>
            <a:spLocks noGrp="1"/>
          </p:cNvSpPr>
          <p:nvPr>
            <p:ph idx="1"/>
          </p:nvPr>
        </p:nvSpPr>
        <p:spPr>
          <a:xfrm>
            <a:off x="7109460" y="1825625"/>
            <a:ext cx="4244340" cy="4351338"/>
          </a:xfrm>
        </p:spPr>
        <p:txBody>
          <a:bodyPr vert="horz" lIns="91440" tIns="45720" rIns="91440" bIns="45720" rtlCol="0" anchor="t">
            <a:normAutofit fontScale="92500" lnSpcReduction="20000"/>
          </a:bodyPr>
          <a:lstStyle/>
          <a:p>
            <a:pPr algn="just"/>
            <a:r>
              <a:rPr lang="es-MX" b="0" i="0">
                <a:effectLst/>
                <a:latin typeface="Montserrat"/>
              </a:rPr>
              <a:t>Cuando la información pública se convierte en un medio para obtener un beneficio ulterior y potenciar otros derechos.</a:t>
            </a:r>
          </a:p>
          <a:p>
            <a:pPr marL="0" indent="0" algn="just">
              <a:buNone/>
            </a:pPr>
            <a:endParaRPr lang="es-MX" b="0" i="0">
              <a:effectLst/>
              <a:latin typeface="Montserrat" panose="00000500000000000000" pitchFamily="2" charset="0"/>
            </a:endParaRPr>
          </a:p>
          <a:p>
            <a:pPr algn="just"/>
            <a:r>
              <a:rPr lang="es-MX" b="0" i="0">
                <a:effectLst/>
                <a:latin typeface="Montserrat"/>
              </a:rPr>
              <a:t>además de obtener información específica, las personas tienen la posibilidad de vincular esa información con alguna situación</a:t>
            </a:r>
            <a:r>
              <a:rPr lang="es-MX">
                <a:latin typeface="Montserrat"/>
              </a:rPr>
              <a:t>.</a:t>
            </a:r>
            <a:endParaRPr lang="es-MX" b="0" i="0">
              <a:effectLst/>
              <a:latin typeface="Montserrat"/>
            </a:endParaRPr>
          </a:p>
        </p:txBody>
      </p:sp>
      <p:sp>
        <p:nvSpPr>
          <p:cNvPr id="6" name="Subtítulo 2">
            <a:extLst>
              <a:ext uri="{FF2B5EF4-FFF2-40B4-BE49-F238E27FC236}">
                <a16:creationId xmlns:a16="http://schemas.microsoft.com/office/drawing/2014/main" id="{731AE56F-0644-4ACE-B056-9024E02CB88A}"/>
              </a:ext>
            </a:extLst>
          </p:cNvPr>
          <p:cNvSpPr txBox="1">
            <a:spLocks/>
          </p:cNvSpPr>
          <p:nvPr/>
        </p:nvSpPr>
        <p:spPr>
          <a:xfrm>
            <a:off x="471055" y="591132"/>
            <a:ext cx="7499179" cy="8728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b="1">
                <a:latin typeface="Montserrat"/>
                <a:ea typeface="+mj-ea"/>
                <a:cs typeface="Calibri Light"/>
              </a:rPr>
              <a:t>El DAI como un derecho llave</a:t>
            </a:r>
          </a:p>
        </p:txBody>
      </p:sp>
      <p:pic>
        <p:nvPicPr>
          <p:cNvPr id="2" name="Imagen 1" descr="Icono&#10;&#10;Descripción generada automáticamente">
            <a:extLst>
              <a:ext uri="{FF2B5EF4-FFF2-40B4-BE49-F238E27FC236}">
                <a16:creationId xmlns:a16="http://schemas.microsoft.com/office/drawing/2014/main" id="{EDCEE44B-E6DA-4B22-0500-70440C2F3D20}"/>
              </a:ext>
            </a:extLst>
          </p:cNvPr>
          <p:cNvPicPr>
            <a:picLocks noChangeAspect="1"/>
          </p:cNvPicPr>
          <p:nvPr/>
        </p:nvPicPr>
        <p:blipFill>
          <a:blip r:embed="rId2"/>
          <a:stretch>
            <a:fillRect/>
          </a:stretch>
        </p:blipFill>
        <p:spPr>
          <a:xfrm>
            <a:off x="2067910" y="2028496"/>
            <a:ext cx="3602420" cy="3602420"/>
          </a:xfrm>
          <a:prstGeom prst="rect">
            <a:avLst/>
          </a:prstGeom>
        </p:spPr>
      </p:pic>
    </p:spTree>
    <p:extLst>
      <p:ext uri="{BB962C8B-B14F-4D97-AF65-F5344CB8AC3E}">
        <p14:creationId xmlns:p14="http://schemas.microsoft.com/office/powerpoint/2010/main" val="104775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984422" y="604743"/>
            <a:ext cx="5700859" cy="446131"/>
          </a:xfrm>
        </p:spPr>
        <p:txBody>
          <a:bodyPr vert="horz" lIns="91440" tIns="45720" rIns="91440" bIns="45720" rtlCol="0" anchor="t">
            <a:noAutofit/>
          </a:bodyPr>
          <a:lstStyle/>
          <a:p>
            <a:pPr algn="l"/>
            <a:r>
              <a:rPr lang="es-ES" sz="2800" b="1">
                <a:latin typeface="Montserrat"/>
                <a:ea typeface="+mj-ea"/>
                <a:cs typeface="Calibri"/>
              </a:rPr>
              <a:t>Tipos de aprovechamiento</a:t>
            </a:r>
            <a:endParaRPr lang="es-ES" sz="2800" b="1">
              <a:latin typeface="Montserrat"/>
              <a:ea typeface="+mj-ea"/>
            </a:endParaRP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6" name="Google Shape;360;p13">
            <a:extLst>
              <a:ext uri="{FF2B5EF4-FFF2-40B4-BE49-F238E27FC236}">
                <a16:creationId xmlns:a16="http://schemas.microsoft.com/office/drawing/2014/main" id="{83D51F30-EAE8-EC19-A7B9-13FAAC5AAECB}"/>
              </a:ext>
            </a:extLst>
          </p:cNvPr>
          <p:cNvSpPr txBox="1"/>
          <p:nvPr/>
        </p:nvSpPr>
        <p:spPr>
          <a:xfrm>
            <a:off x="453681" y="1680210"/>
            <a:ext cx="3706839" cy="4201959"/>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buAutoNum type="arabicParenR"/>
            </a:pPr>
            <a:r>
              <a:rPr lang="es-MX" sz="2400" b="1">
                <a:solidFill>
                  <a:srgbClr val="666666"/>
                </a:solidFill>
                <a:latin typeface="Montserrat"/>
                <a:ea typeface="+mn-ea"/>
              </a:rPr>
              <a:t>Cognitivo</a:t>
            </a:r>
            <a:endParaRPr lang="es-ES"/>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r>
              <a:rPr lang="es-MX" sz="2400" b="1">
                <a:solidFill>
                  <a:srgbClr val="666666"/>
                </a:solidFill>
                <a:latin typeface="Montserrat"/>
                <a:ea typeface="+mn-ea"/>
              </a:rPr>
              <a:t>Reactivo</a:t>
            </a:r>
            <a:endParaRPr lang="es-MX">
              <a:ea typeface="+mn-ea"/>
            </a:endParaRP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r>
              <a:rPr lang="es-MX" sz="2400" b="1">
                <a:solidFill>
                  <a:srgbClr val="666666"/>
                </a:solidFill>
                <a:latin typeface="Montserrat"/>
                <a:ea typeface="+mn-ea"/>
              </a:rPr>
              <a:t>Instrumental</a:t>
            </a:r>
            <a:endParaRPr lang="es-MX">
              <a:ea typeface="+mn-ea"/>
            </a:endParaRPr>
          </a:p>
          <a:p>
            <a:pPr algn="just">
              <a:lnSpc>
                <a:spcPct val="114999"/>
              </a:lnSpc>
              <a:buSzPts val="1800"/>
            </a:pPr>
            <a:endParaRPr lang="es-MX" sz="1650">
              <a:solidFill>
                <a:schemeClr val="bg1">
                  <a:lumMod val="50000"/>
                </a:schemeClr>
              </a:solidFill>
              <a:latin typeface="Montserrat" panose="02000505000000020004" pitchFamily="2" charset="0"/>
            </a:endParaRPr>
          </a:p>
        </p:txBody>
      </p:sp>
      <p:pic>
        <p:nvPicPr>
          <p:cNvPr id="2" name="Imagen 1">
            <a:extLst>
              <a:ext uri="{FF2B5EF4-FFF2-40B4-BE49-F238E27FC236}">
                <a16:creationId xmlns:a16="http://schemas.microsoft.com/office/drawing/2014/main" id="{218ABDDC-A34D-490D-3404-952775BB39C0}"/>
              </a:ext>
            </a:extLst>
          </p:cNvPr>
          <p:cNvPicPr>
            <a:picLocks noChangeAspect="1"/>
          </p:cNvPicPr>
          <p:nvPr/>
        </p:nvPicPr>
        <p:blipFill>
          <a:blip r:embed="rId2"/>
          <a:stretch>
            <a:fillRect/>
          </a:stretch>
        </p:blipFill>
        <p:spPr>
          <a:xfrm>
            <a:off x="5027403" y="1515678"/>
            <a:ext cx="970472" cy="984850"/>
          </a:xfrm>
          <a:prstGeom prst="rect">
            <a:avLst/>
          </a:prstGeom>
        </p:spPr>
      </p:pic>
      <p:pic>
        <p:nvPicPr>
          <p:cNvPr id="5" name="Imagen 4" descr="Icono&#10;&#10;Descripción generada automáticamente">
            <a:extLst>
              <a:ext uri="{FF2B5EF4-FFF2-40B4-BE49-F238E27FC236}">
                <a16:creationId xmlns:a16="http://schemas.microsoft.com/office/drawing/2014/main" id="{A6450F83-6318-8BC7-6865-92C8A28CF16C}"/>
              </a:ext>
            </a:extLst>
          </p:cNvPr>
          <p:cNvPicPr>
            <a:picLocks noChangeAspect="1"/>
          </p:cNvPicPr>
          <p:nvPr/>
        </p:nvPicPr>
        <p:blipFill>
          <a:blip r:embed="rId3"/>
          <a:stretch>
            <a:fillRect/>
          </a:stretch>
        </p:blipFill>
        <p:spPr>
          <a:xfrm>
            <a:off x="5027403" y="2901862"/>
            <a:ext cx="1157378" cy="1157379"/>
          </a:xfrm>
          <a:prstGeom prst="rect">
            <a:avLst/>
          </a:prstGeom>
        </p:spPr>
      </p:pic>
      <p:pic>
        <p:nvPicPr>
          <p:cNvPr id="6" name="Imagen 5" descr="Icono&#10;&#10;Descripción generada automáticamente">
            <a:extLst>
              <a:ext uri="{FF2B5EF4-FFF2-40B4-BE49-F238E27FC236}">
                <a16:creationId xmlns:a16="http://schemas.microsoft.com/office/drawing/2014/main" id="{83AE4CAD-491D-DFA9-6C54-EE7B0581A7A5}"/>
              </a:ext>
            </a:extLst>
          </p:cNvPr>
          <p:cNvPicPr>
            <a:picLocks noChangeAspect="1"/>
          </p:cNvPicPr>
          <p:nvPr/>
        </p:nvPicPr>
        <p:blipFill>
          <a:blip r:embed="rId4"/>
          <a:stretch>
            <a:fillRect/>
          </a:stretch>
        </p:blipFill>
        <p:spPr>
          <a:xfrm>
            <a:off x="5056157" y="4460575"/>
            <a:ext cx="1128624" cy="1171756"/>
          </a:xfrm>
          <a:prstGeom prst="rect">
            <a:avLst/>
          </a:prstGeom>
        </p:spPr>
      </p:pic>
      <p:sp>
        <p:nvSpPr>
          <p:cNvPr id="8" name="Google Shape;360;p13">
            <a:extLst>
              <a:ext uri="{FF2B5EF4-FFF2-40B4-BE49-F238E27FC236}">
                <a16:creationId xmlns:a16="http://schemas.microsoft.com/office/drawing/2014/main" id="{B36DF2FF-3A4F-4A9E-9EAC-FC9EB4CD3CBA}"/>
              </a:ext>
            </a:extLst>
          </p:cNvPr>
          <p:cNvSpPr txBox="1"/>
          <p:nvPr/>
        </p:nvSpPr>
        <p:spPr>
          <a:xfrm>
            <a:off x="8023843" y="1680209"/>
            <a:ext cx="3706839" cy="4201959"/>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2400" b="1">
                <a:solidFill>
                  <a:srgbClr val="666666"/>
                </a:solidFill>
                <a:latin typeface="Montserrat"/>
                <a:ea typeface="+mn-ea"/>
              </a:rPr>
              <a:t>Conocimiento</a:t>
            </a: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algn="just"/>
            <a:r>
              <a:rPr lang="es-MX" sz="2400" b="1">
                <a:solidFill>
                  <a:srgbClr val="666666"/>
                </a:solidFill>
                <a:latin typeface="Montserrat"/>
                <a:ea typeface="+mn-ea"/>
              </a:rPr>
              <a:t>Desencadena acciones</a:t>
            </a:r>
          </a:p>
          <a:p>
            <a:pPr marL="457200" indent="-457200" algn="just">
              <a:buAutoNum type="arabicParenR"/>
            </a:pPr>
            <a:endParaRPr lang="es-MX" sz="2400" b="1">
              <a:solidFill>
                <a:srgbClr val="666666"/>
              </a:solidFill>
              <a:latin typeface="Montserrat"/>
              <a:ea typeface="+mn-ea"/>
            </a:endParaRPr>
          </a:p>
          <a:p>
            <a:pPr marL="457200" indent="-457200" algn="just">
              <a:buAutoNum type="arabicParenR"/>
            </a:pPr>
            <a:endParaRPr lang="es-MX" sz="2400" b="1">
              <a:solidFill>
                <a:srgbClr val="666666"/>
              </a:solidFill>
              <a:latin typeface="Montserrat"/>
              <a:ea typeface="+mn-ea"/>
            </a:endParaRPr>
          </a:p>
          <a:p>
            <a:pPr algn="just"/>
            <a:endParaRPr lang="es-MX" sz="2400" b="1">
              <a:solidFill>
                <a:srgbClr val="666666"/>
              </a:solidFill>
              <a:latin typeface="Montserrat"/>
              <a:ea typeface="+mn-ea"/>
            </a:endParaRPr>
          </a:p>
          <a:p>
            <a:pPr algn="just"/>
            <a:r>
              <a:rPr lang="es-MX" sz="2400" b="1">
                <a:solidFill>
                  <a:srgbClr val="666666"/>
                </a:solidFill>
                <a:latin typeface="Montserrat"/>
                <a:ea typeface="+mn-ea"/>
              </a:rPr>
              <a:t>Medio para obtener un beneficio ulterior</a:t>
            </a:r>
          </a:p>
          <a:p>
            <a:pPr algn="just">
              <a:lnSpc>
                <a:spcPct val="114999"/>
              </a:lnSpc>
              <a:buSzPts val="1800"/>
            </a:pPr>
            <a:endParaRPr lang="es-MX" sz="1650">
              <a:solidFill>
                <a:schemeClr val="bg1">
                  <a:lumMod val="50000"/>
                </a:schemeClr>
              </a:solidFill>
              <a:latin typeface="Montserrat" panose="02000505000000020004" pitchFamily="2" charset="0"/>
            </a:endParaRPr>
          </a:p>
        </p:txBody>
      </p:sp>
    </p:spTree>
    <p:extLst>
      <p:ext uri="{BB962C8B-B14F-4D97-AF65-F5344CB8AC3E}">
        <p14:creationId xmlns:p14="http://schemas.microsoft.com/office/powerpoint/2010/main" val="428622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6" name="Google Shape;360;p13">
            <a:extLst>
              <a:ext uri="{FF2B5EF4-FFF2-40B4-BE49-F238E27FC236}">
                <a16:creationId xmlns:a16="http://schemas.microsoft.com/office/drawing/2014/main" id="{83D51F30-EAE8-EC19-A7B9-13FAAC5AAECB}"/>
              </a:ext>
            </a:extLst>
          </p:cNvPr>
          <p:cNvSpPr txBox="1"/>
          <p:nvPr/>
        </p:nvSpPr>
        <p:spPr>
          <a:xfrm>
            <a:off x="453681" y="1711297"/>
            <a:ext cx="8383392"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514350" algn="just">
              <a:buAutoNum type="arabicParenR"/>
            </a:pPr>
            <a:r>
              <a:rPr lang="es-MX" sz="2400" b="1">
                <a:solidFill>
                  <a:srgbClr val="666666"/>
                </a:solidFill>
                <a:latin typeface="Montserrat"/>
                <a:ea typeface="+mn-ea"/>
              </a:rPr>
              <a:t>Cognitivo: cuando la información, por sí misma, implica una ganancia (o beneficio) para la persona solicitante. Genera conocimiento.</a:t>
            </a:r>
            <a:endParaRPr lang="es-ES" sz="3200">
              <a:latin typeface="Calibri"/>
              <a:cs typeface="Calibri"/>
            </a:endParaRPr>
          </a:p>
          <a:p>
            <a:pPr algn="just"/>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panose="02000505000000020004" pitchFamily="2" charset="0"/>
            </a:endParaRPr>
          </a:p>
          <a:p>
            <a:pPr algn="just">
              <a:lnSpc>
                <a:spcPct val="114999"/>
              </a:lnSpc>
              <a:buSzPts val="1800"/>
            </a:pPr>
            <a:endParaRPr lang="es-MX" sz="1650">
              <a:solidFill>
                <a:schemeClr val="bg1">
                  <a:lumMod val="50000"/>
                </a:schemeClr>
              </a:solidFill>
              <a:latin typeface="Montserrat" panose="02000505000000020004" pitchFamily="2" charset="0"/>
            </a:endParaRPr>
          </a:p>
        </p:txBody>
      </p:sp>
      <p:pic>
        <p:nvPicPr>
          <p:cNvPr id="7" name="Imagen 6" descr="Icono&#10;&#10;Descripción generada automáticamente">
            <a:extLst>
              <a:ext uri="{FF2B5EF4-FFF2-40B4-BE49-F238E27FC236}">
                <a16:creationId xmlns:a16="http://schemas.microsoft.com/office/drawing/2014/main" id="{7F083A09-ED63-9AA3-A110-575782A82D4E}"/>
              </a:ext>
            </a:extLst>
          </p:cNvPr>
          <p:cNvPicPr>
            <a:picLocks noChangeAspect="1"/>
          </p:cNvPicPr>
          <p:nvPr/>
        </p:nvPicPr>
        <p:blipFill>
          <a:blip r:embed="rId2"/>
          <a:stretch>
            <a:fillRect/>
          </a:stretch>
        </p:blipFill>
        <p:spPr>
          <a:xfrm>
            <a:off x="4141644" y="3616516"/>
            <a:ext cx="2259535" cy="2143881"/>
          </a:xfrm>
          <a:prstGeom prst="rect">
            <a:avLst/>
          </a:prstGeom>
        </p:spPr>
      </p:pic>
      <p:sp>
        <p:nvSpPr>
          <p:cNvPr id="11" name="Subtítulo 2">
            <a:extLst>
              <a:ext uri="{FF2B5EF4-FFF2-40B4-BE49-F238E27FC236}">
                <a16:creationId xmlns:a16="http://schemas.microsoft.com/office/drawing/2014/main" id="{A5345755-ED83-3310-8079-4025B2E4E0BC}"/>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Cognitivo</a:t>
            </a:r>
          </a:p>
        </p:txBody>
      </p:sp>
    </p:spTree>
    <p:extLst>
      <p:ext uri="{BB962C8B-B14F-4D97-AF65-F5344CB8AC3E}">
        <p14:creationId xmlns:p14="http://schemas.microsoft.com/office/powerpoint/2010/main" val="364206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Texto&#10;&#10;Descripción generada automáticamente">
            <a:extLst>
              <a:ext uri="{FF2B5EF4-FFF2-40B4-BE49-F238E27FC236}">
                <a16:creationId xmlns:a16="http://schemas.microsoft.com/office/drawing/2014/main" id="{7CEF6330-25C5-BD02-00B6-BB7A85BD3BAF}"/>
              </a:ext>
            </a:extLst>
          </p:cNvPr>
          <p:cNvPicPr>
            <a:picLocks noChangeAspect="1"/>
          </p:cNvPicPr>
          <p:nvPr/>
        </p:nvPicPr>
        <p:blipFill>
          <a:blip r:embed="rId2"/>
          <a:stretch>
            <a:fillRect/>
          </a:stretch>
        </p:blipFill>
        <p:spPr>
          <a:xfrm>
            <a:off x="1552753" y="1759374"/>
            <a:ext cx="8410756" cy="4316911"/>
          </a:xfrm>
          <a:prstGeom prst="rect">
            <a:avLst/>
          </a:prstGeom>
        </p:spPr>
      </p:pic>
      <p:sp>
        <p:nvSpPr>
          <p:cNvPr id="13" name="Subtítulo 2">
            <a:extLst>
              <a:ext uri="{FF2B5EF4-FFF2-40B4-BE49-F238E27FC236}">
                <a16:creationId xmlns:a16="http://schemas.microsoft.com/office/drawing/2014/main" id="{0F9273DD-E6FA-1FFB-2C1F-65E6E9A16EAA}"/>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Cognitivo</a:t>
            </a:r>
          </a:p>
        </p:txBody>
      </p:sp>
    </p:spTree>
    <p:extLst>
      <p:ext uri="{BB962C8B-B14F-4D97-AF65-F5344CB8AC3E}">
        <p14:creationId xmlns:p14="http://schemas.microsoft.com/office/powerpoint/2010/main" val="362774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6" name="Google Shape;360;p13">
            <a:extLst>
              <a:ext uri="{FF2B5EF4-FFF2-40B4-BE49-F238E27FC236}">
                <a16:creationId xmlns:a16="http://schemas.microsoft.com/office/drawing/2014/main" id="{83D51F30-EAE8-EC19-A7B9-13FAAC5AAECB}"/>
              </a:ext>
            </a:extLst>
          </p:cNvPr>
          <p:cNvSpPr txBox="1"/>
          <p:nvPr/>
        </p:nvSpPr>
        <p:spPr>
          <a:xfrm>
            <a:off x="453681" y="1711297"/>
            <a:ext cx="9073505"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2400" b="1">
                <a:solidFill>
                  <a:srgbClr val="666666"/>
                </a:solidFill>
                <a:latin typeface="Montserrat"/>
                <a:ea typeface="+mn-ea"/>
              </a:rPr>
              <a:t>2) Reactivo: cuando las autoridades resuelven las problemáticas públicas que se exponen en las solicitudes de información. Son acciones que se desarrollaron a partir de una problemática planteada en una SAI.</a:t>
            </a:r>
            <a:endParaRPr lang="es-ES" sz="2400" b="1">
              <a:solidFill>
                <a:srgbClr val="666666"/>
              </a:solidFill>
              <a:latin typeface="Montserrat"/>
              <a:ea typeface="+mn-ea"/>
            </a:endParaRPr>
          </a:p>
          <a:p>
            <a:pPr marL="514350" indent="-514350" algn="just">
              <a:buChar char="•"/>
            </a:pPr>
            <a:endParaRPr lang="es-MX" sz="3200">
              <a:latin typeface="Calibri"/>
              <a:cs typeface="Calibri"/>
            </a:endParaRPr>
          </a:p>
          <a:p>
            <a:pPr marL="514350" indent="-514350" algn="just">
              <a:buAutoNum type="arabicParenR"/>
            </a:pPr>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panose="02000505000000020004" pitchFamily="2" charset="0"/>
            </a:endParaRPr>
          </a:p>
          <a:p>
            <a:pPr algn="just">
              <a:lnSpc>
                <a:spcPct val="114999"/>
              </a:lnSpc>
              <a:buSzPts val="1800"/>
            </a:pPr>
            <a:endParaRPr lang="es-MX" sz="1650">
              <a:solidFill>
                <a:schemeClr val="bg1">
                  <a:lumMod val="50000"/>
                </a:schemeClr>
              </a:solidFill>
              <a:latin typeface="Montserrat" panose="02000505000000020004" pitchFamily="2" charset="0"/>
            </a:endParaRPr>
          </a:p>
        </p:txBody>
      </p:sp>
      <p:pic>
        <p:nvPicPr>
          <p:cNvPr id="2" name="Imagen 1" descr="Icono&#10;&#10;Descripción generada automáticamente">
            <a:extLst>
              <a:ext uri="{FF2B5EF4-FFF2-40B4-BE49-F238E27FC236}">
                <a16:creationId xmlns:a16="http://schemas.microsoft.com/office/drawing/2014/main" id="{19E93EA1-2C9B-24EE-3D45-48D37BBD5BB5}"/>
              </a:ext>
            </a:extLst>
          </p:cNvPr>
          <p:cNvPicPr>
            <a:picLocks noChangeAspect="1"/>
          </p:cNvPicPr>
          <p:nvPr/>
        </p:nvPicPr>
        <p:blipFill>
          <a:blip r:embed="rId2"/>
          <a:stretch>
            <a:fillRect/>
          </a:stretch>
        </p:blipFill>
        <p:spPr>
          <a:xfrm>
            <a:off x="7568871" y="3790051"/>
            <a:ext cx="2532033" cy="2484049"/>
          </a:xfrm>
          <a:prstGeom prst="rect">
            <a:avLst/>
          </a:prstGeom>
        </p:spPr>
      </p:pic>
      <p:sp>
        <p:nvSpPr>
          <p:cNvPr id="9" name="Subtítulo 2">
            <a:extLst>
              <a:ext uri="{FF2B5EF4-FFF2-40B4-BE49-F238E27FC236}">
                <a16:creationId xmlns:a16="http://schemas.microsoft.com/office/drawing/2014/main" id="{FEEF534A-F483-55D5-92A2-EDBF4BF11D39}"/>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Reactivo</a:t>
            </a:r>
          </a:p>
        </p:txBody>
      </p:sp>
    </p:spTree>
    <p:extLst>
      <p:ext uri="{BB962C8B-B14F-4D97-AF65-F5344CB8AC3E}">
        <p14:creationId xmlns:p14="http://schemas.microsoft.com/office/powerpoint/2010/main" val="1473917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5" name="Imagen 4" descr="Texto&#10;&#10;Descripción generada automáticamente">
            <a:extLst>
              <a:ext uri="{FF2B5EF4-FFF2-40B4-BE49-F238E27FC236}">
                <a16:creationId xmlns:a16="http://schemas.microsoft.com/office/drawing/2014/main" id="{5C576F71-E116-B14A-A443-9965CB1E9074}"/>
              </a:ext>
            </a:extLst>
          </p:cNvPr>
          <p:cNvPicPr>
            <a:picLocks noChangeAspect="1"/>
          </p:cNvPicPr>
          <p:nvPr/>
        </p:nvPicPr>
        <p:blipFill>
          <a:blip r:embed="rId2"/>
          <a:stretch>
            <a:fillRect/>
          </a:stretch>
        </p:blipFill>
        <p:spPr>
          <a:xfrm>
            <a:off x="977660" y="1539124"/>
            <a:ext cx="8842076" cy="4556129"/>
          </a:xfrm>
          <a:prstGeom prst="rect">
            <a:avLst/>
          </a:prstGeom>
        </p:spPr>
      </p:pic>
      <p:sp>
        <p:nvSpPr>
          <p:cNvPr id="9" name="Subtítulo 2">
            <a:extLst>
              <a:ext uri="{FF2B5EF4-FFF2-40B4-BE49-F238E27FC236}">
                <a16:creationId xmlns:a16="http://schemas.microsoft.com/office/drawing/2014/main" id="{F5F533A5-EDA7-D960-C444-3E87DF16677D}"/>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Reactivo</a:t>
            </a:r>
          </a:p>
        </p:txBody>
      </p:sp>
    </p:spTree>
    <p:extLst>
      <p:ext uri="{BB962C8B-B14F-4D97-AF65-F5344CB8AC3E}">
        <p14:creationId xmlns:p14="http://schemas.microsoft.com/office/powerpoint/2010/main" val="320141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Interfaz de usuario gráfica, Texto, Aplicación, Chat o mensaje de texto&#10;&#10;Descripción generada automáticamente">
            <a:extLst>
              <a:ext uri="{FF2B5EF4-FFF2-40B4-BE49-F238E27FC236}">
                <a16:creationId xmlns:a16="http://schemas.microsoft.com/office/drawing/2014/main" id="{36A1AE02-6FF3-4450-1E44-E0756DB86DDA}"/>
              </a:ext>
            </a:extLst>
          </p:cNvPr>
          <p:cNvPicPr>
            <a:picLocks noChangeAspect="1"/>
          </p:cNvPicPr>
          <p:nvPr/>
        </p:nvPicPr>
        <p:blipFill>
          <a:blip r:embed="rId2"/>
          <a:stretch>
            <a:fillRect/>
          </a:stretch>
        </p:blipFill>
        <p:spPr>
          <a:xfrm>
            <a:off x="534945" y="1408981"/>
            <a:ext cx="7326489" cy="4687019"/>
          </a:xfrm>
          <a:prstGeom prst="rect">
            <a:avLst/>
          </a:prstGeom>
        </p:spPr>
      </p:pic>
      <p:pic>
        <p:nvPicPr>
          <p:cNvPr id="6" name="Imagen 5" descr="Texto, Chat o mensaje de texto&#10;&#10;Descripción generada automáticamente">
            <a:extLst>
              <a:ext uri="{FF2B5EF4-FFF2-40B4-BE49-F238E27FC236}">
                <a16:creationId xmlns:a16="http://schemas.microsoft.com/office/drawing/2014/main" id="{77A2341D-AF85-F61D-BD56-433D09513E5B}"/>
              </a:ext>
            </a:extLst>
          </p:cNvPr>
          <p:cNvPicPr>
            <a:picLocks noChangeAspect="1"/>
          </p:cNvPicPr>
          <p:nvPr/>
        </p:nvPicPr>
        <p:blipFill>
          <a:blip r:embed="rId3"/>
          <a:stretch>
            <a:fillRect/>
          </a:stretch>
        </p:blipFill>
        <p:spPr>
          <a:xfrm>
            <a:off x="8236339" y="1642703"/>
            <a:ext cx="3497473" cy="4219575"/>
          </a:xfrm>
          <a:prstGeom prst="rect">
            <a:avLst/>
          </a:prstGeom>
        </p:spPr>
      </p:pic>
      <p:sp>
        <p:nvSpPr>
          <p:cNvPr id="10" name="Subtítulo 2">
            <a:extLst>
              <a:ext uri="{FF2B5EF4-FFF2-40B4-BE49-F238E27FC236}">
                <a16:creationId xmlns:a16="http://schemas.microsoft.com/office/drawing/2014/main" id="{D97E3543-4FDF-BFE7-2EF4-83483A7FC986}"/>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Aprovechamiento reactivo</a:t>
            </a:r>
          </a:p>
        </p:txBody>
      </p:sp>
    </p:spTree>
    <p:extLst>
      <p:ext uri="{BB962C8B-B14F-4D97-AF65-F5344CB8AC3E}">
        <p14:creationId xmlns:p14="http://schemas.microsoft.com/office/powerpoint/2010/main" val="3855913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6" name="Google Shape;360;p13">
            <a:extLst>
              <a:ext uri="{FF2B5EF4-FFF2-40B4-BE49-F238E27FC236}">
                <a16:creationId xmlns:a16="http://schemas.microsoft.com/office/drawing/2014/main" id="{83D51F30-EAE8-EC19-A7B9-13FAAC5AAECB}"/>
              </a:ext>
            </a:extLst>
          </p:cNvPr>
          <p:cNvSpPr txBox="1"/>
          <p:nvPr/>
        </p:nvSpPr>
        <p:spPr>
          <a:xfrm>
            <a:off x="453681" y="1711297"/>
            <a:ext cx="9073505"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2400" b="1">
                <a:solidFill>
                  <a:srgbClr val="666666"/>
                </a:solidFill>
                <a:latin typeface="Montserrat"/>
                <a:ea typeface="+mn-ea"/>
              </a:rPr>
              <a:t>3) Instrumental: la información obtenida se convierte en un medio para obtener un beneficio ulterior e incluso potenciar otros derechos.</a:t>
            </a:r>
            <a:endParaRPr lang="es-ES" sz="2400" b="1">
              <a:solidFill>
                <a:srgbClr val="666666"/>
              </a:solidFill>
              <a:latin typeface="Montserrat"/>
              <a:ea typeface="+mn-ea"/>
            </a:endParaRPr>
          </a:p>
          <a:p>
            <a:pPr algn="just"/>
            <a:endParaRPr lang="es-MX" sz="3200">
              <a:latin typeface="Calibri"/>
              <a:cs typeface="Calibri"/>
            </a:endParaRPr>
          </a:p>
          <a:p>
            <a:pPr marL="514350" indent="-514350" algn="just">
              <a:buAutoNum type="arabicParenR"/>
            </a:pPr>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a:endParaRPr>
          </a:p>
          <a:p>
            <a:pPr algn="just"/>
            <a:endParaRPr lang="es-MX" sz="3200" b="1">
              <a:solidFill>
                <a:srgbClr val="6E2880"/>
              </a:solidFill>
              <a:latin typeface="Montserrat" panose="02000505000000020004" pitchFamily="2" charset="0"/>
            </a:endParaRPr>
          </a:p>
          <a:p>
            <a:pPr algn="just">
              <a:lnSpc>
                <a:spcPct val="114999"/>
              </a:lnSpc>
              <a:buSzPts val="1800"/>
            </a:pPr>
            <a:endParaRPr lang="es-MX" sz="1650">
              <a:solidFill>
                <a:srgbClr val="7F7F7F"/>
              </a:solidFill>
              <a:latin typeface="Montserrat" panose="02000505000000020004" pitchFamily="2" charset="0"/>
            </a:endParaRPr>
          </a:p>
        </p:txBody>
      </p:sp>
      <p:pic>
        <p:nvPicPr>
          <p:cNvPr id="5" name="Imagen 4" descr="Icono&#10;&#10;Descripción generada automáticamente">
            <a:extLst>
              <a:ext uri="{FF2B5EF4-FFF2-40B4-BE49-F238E27FC236}">
                <a16:creationId xmlns:a16="http://schemas.microsoft.com/office/drawing/2014/main" id="{A907F265-54E0-530E-808E-00AA748D968C}"/>
              </a:ext>
            </a:extLst>
          </p:cNvPr>
          <p:cNvPicPr>
            <a:picLocks noChangeAspect="1"/>
          </p:cNvPicPr>
          <p:nvPr/>
        </p:nvPicPr>
        <p:blipFill>
          <a:blip r:embed="rId2"/>
          <a:stretch>
            <a:fillRect/>
          </a:stretch>
        </p:blipFill>
        <p:spPr>
          <a:xfrm>
            <a:off x="7148511" y="3518230"/>
            <a:ext cx="2366334" cy="2366334"/>
          </a:xfrm>
          <a:prstGeom prst="rect">
            <a:avLst/>
          </a:prstGeom>
        </p:spPr>
      </p:pic>
      <p:sp>
        <p:nvSpPr>
          <p:cNvPr id="9" name="Subtítulo 2">
            <a:extLst>
              <a:ext uri="{FF2B5EF4-FFF2-40B4-BE49-F238E27FC236}">
                <a16:creationId xmlns:a16="http://schemas.microsoft.com/office/drawing/2014/main" id="{790EB349-AAB7-2C96-E7FF-88FCE8B53631}"/>
              </a:ext>
            </a:extLst>
          </p:cNvPr>
          <p:cNvSpPr txBox="1">
            <a:spLocks/>
          </p:cNvSpPr>
          <p:nvPr/>
        </p:nvSpPr>
        <p:spPr>
          <a:xfrm>
            <a:off x="984422" y="604743"/>
            <a:ext cx="5700859" cy="4461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a:latin typeface="Montserrat"/>
                <a:ea typeface="+mj-ea"/>
                <a:cs typeface="Calibri"/>
              </a:rPr>
              <a:t>Instrumental</a:t>
            </a:r>
          </a:p>
        </p:txBody>
      </p:sp>
    </p:spTree>
    <p:extLst>
      <p:ext uri="{BB962C8B-B14F-4D97-AF65-F5344CB8AC3E}">
        <p14:creationId xmlns:p14="http://schemas.microsoft.com/office/powerpoint/2010/main" val="839888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984422" y="604743"/>
            <a:ext cx="5416379" cy="446131"/>
          </a:xfrm>
        </p:spPr>
        <p:txBody>
          <a:bodyPr vert="horz" lIns="91440" tIns="45720" rIns="91440" bIns="45720" rtlCol="0" anchor="t">
            <a:normAutofit fontScale="85000" lnSpcReduction="10000"/>
          </a:bodyPr>
          <a:lstStyle/>
          <a:p>
            <a:pPr algn="l"/>
            <a:r>
              <a:rPr lang="es-ES" sz="2800" b="1">
                <a:latin typeface="Montserrat"/>
                <a:ea typeface="+mj-ea"/>
                <a:cs typeface="Calibri"/>
              </a:rPr>
              <a:t>Aprovechamiento instrumental</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7" name="Imagen 6" descr="Texto&#10;&#10;Descripción generada automáticamente">
            <a:extLst>
              <a:ext uri="{FF2B5EF4-FFF2-40B4-BE49-F238E27FC236}">
                <a16:creationId xmlns:a16="http://schemas.microsoft.com/office/drawing/2014/main" id="{B8633A2B-B170-AFDF-B0F2-56AD17832A05}"/>
              </a:ext>
            </a:extLst>
          </p:cNvPr>
          <p:cNvPicPr>
            <a:picLocks noChangeAspect="1"/>
          </p:cNvPicPr>
          <p:nvPr/>
        </p:nvPicPr>
        <p:blipFill>
          <a:blip r:embed="rId2"/>
          <a:stretch>
            <a:fillRect/>
          </a:stretch>
        </p:blipFill>
        <p:spPr>
          <a:xfrm>
            <a:off x="977660" y="1640906"/>
            <a:ext cx="9359661" cy="4438830"/>
          </a:xfrm>
          <a:prstGeom prst="rect">
            <a:avLst/>
          </a:prstGeom>
        </p:spPr>
      </p:pic>
    </p:spTree>
    <p:extLst>
      <p:ext uri="{BB962C8B-B14F-4D97-AF65-F5344CB8AC3E}">
        <p14:creationId xmlns:p14="http://schemas.microsoft.com/office/powerpoint/2010/main" val="812281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362093" y="2869145"/>
            <a:ext cx="11450320" cy="1125109"/>
          </a:xfrm>
        </p:spPr>
        <p:txBody>
          <a:bodyPr>
            <a:noAutofit/>
          </a:bodyPr>
          <a:lstStyle/>
          <a:p>
            <a:r>
              <a:rPr lang="es-MX" sz="7200" b="1">
                <a:solidFill>
                  <a:srgbClr val="812E8A"/>
                </a:solidFill>
                <a:ea typeface="Calibri Light"/>
                <a:cs typeface="Calibri Light"/>
              </a:rPr>
              <a:t>1. ¿Qué es el derecho de acceso a la información (DAI)?</a:t>
            </a:r>
          </a:p>
        </p:txBody>
      </p:sp>
    </p:spTree>
    <p:extLst>
      <p:ext uri="{BB962C8B-B14F-4D97-AF65-F5344CB8AC3E}">
        <p14:creationId xmlns:p14="http://schemas.microsoft.com/office/powerpoint/2010/main" val="1522299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52460" y="619121"/>
            <a:ext cx="7846152" cy="402998"/>
          </a:xfrm>
        </p:spPr>
        <p:txBody>
          <a:bodyPr vert="horz" lIns="91440" tIns="45720" rIns="91440" bIns="45720" rtlCol="0" anchor="t">
            <a:noAutofit/>
          </a:bodyPr>
          <a:lstStyle/>
          <a:p>
            <a:pPr algn="l"/>
            <a:r>
              <a:rPr lang="es-MX" b="1">
                <a:latin typeface="Montserrat"/>
                <a:ea typeface="+mj-ea"/>
                <a:cs typeface="Calibri"/>
              </a:rPr>
              <a:t>Salud/Comunidad Lázaro Cárdenas, Chiapas</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0" name="Google Shape;360;p13">
            <a:extLst>
              <a:ext uri="{FF2B5EF4-FFF2-40B4-BE49-F238E27FC236}">
                <a16:creationId xmlns:a16="http://schemas.microsoft.com/office/drawing/2014/main" id="{823AE7DB-5B22-8F8F-3955-71F3A357A2C1}"/>
              </a:ext>
            </a:extLst>
          </p:cNvPr>
          <p:cNvSpPr txBox="1"/>
          <p:nvPr/>
        </p:nvSpPr>
        <p:spPr>
          <a:xfrm>
            <a:off x="453681" y="1711297"/>
            <a:ext cx="5939242" cy="4026563"/>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2400">
                <a:solidFill>
                  <a:srgbClr val="666666"/>
                </a:solidFill>
                <a:latin typeface="Montserrat"/>
                <a:ea typeface="+mn-ea"/>
              </a:rPr>
              <a:t>El acceso a la información puede habilitar el goce de servicios médicos básicos, como medicinas y atención médica.</a:t>
            </a:r>
            <a:endParaRPr lang="es-ES" sz="2400">
              <a:solidFill>
                <a:srgbClr val="666666"/>
              </a:solidFill>
              <a:latin typeface="Montserrat"/>
              <a:ea typeface="+mn-ea"/>
            </a:endParaRPr>
          </a:p>
          <a:p>
            <a:pPr algn="just">
              <a:lnSpc>
                <a:spcPct val="114999"/>
              </a:lnSpc>
              <a:buSzPts val="1800"/>
            </a:pPr>
            <a:endParaRPr lang="es-MX" sz="1650">
              <a:solidFill>
                <a:schemeClr val="bg1">
                  <a:lumMod val="50000"/>
                </a:schemeClr>
              </a:solidFill>
              <a:latin typeface="Montserrat" panose="02000505000000020004" pitchFamily="2" charset="0"/>
            </a:endParaRPr>
          </a:p>
          <a:p>
            <a:pPr algn="just">
              <a:lnSpc>
                <a:spcPct val="114999"/>
              </a:lnSpc>
              <a:buSzPts val="1800"/>
            </a:pPr>
            <a:endParaRPr lang="es-MX" sz="1650">
              <a:solidFill>
                <a:schemeClr val="bg1">
                  <a:lumMod val="50000"/>
                </a:schemeClr>
              </a:solidFill>
              <a:latin typeface="Montserrat" panose="02000505000000020004" pitchFamily="2" charset="0"/>
            </a:endParaRPr>
          </a:p>
          <a:p>
            <a:pPr algn="just">
              <a:lnSpc>
                <a:spcPct val="114999"/>
              </a:lnSpc>
              <a:buSzPts val="1800"/>
            </a:pPr>
            <a:endParaRPr lang="es-MX" sz="1650">
              <a:solidFill>
                <a:schemeClr val="bg1">
                  <a:lumMod val="50000"/>
                </a:schemeClr>
              </a:solidFill>
              <a:latin typeface="Montserrat" panose="02000505000000020004" pitchFamily="2" charset="0"/>
            </a:endParaRPr>
          </a:p>
          <a:p>
            <a:pPr algn="just">
              <a:lnSpc>
                <a:spcPct val="114999"/>
              </a:lnSpc>
              <a:buSzPts val="1800"/>
            </a:pPr>
            <a:r>
              <a:rPr lang="es-MX" sz="1650">
                <a:solidFill>
                  <a:schemeClr val="bg1">
                    <a:lumMod val="50000"/>
                  </a:schemeClr>
                </a:solidFill>
                <a:latin typeface="Montserrat" panose="02000505000000020004" pitchFamily="2" charset="0"/>
                <a:hlinkClick r:id="rId2"/>
              </a:rPr>
              <a:t>https://articulo19.org/wp-content/uploads/2018/07/Francisca-y-la-Informacion.pdf</a:t>
            </a:r>
            <a:r>
              <a:rPr lang="es-MX" sz="1650">
                <a:solidFill>
                  <a:schemeClr val="bg1">
                    <a:lumMod val="50000"/>
                  </a:schemeClr>
                </a:solidFill>
                <a:latin typeface="Montserrat" panose="02000505000000020004" pitchFamily="2" charset="0"/>
              </a:rPr>
              <a:t> </a:t>
            </a:r>
          </a:p>
          <a:p>
            <a:pPr algn="just">
              <a:lnSpc>
                <a:spcPct val="114999"/>
              </a:lnSpc>
              <a:buSzPts val="1800"/>
            </a:pPr>
            <a:endParaRPr lang="es-MX" sz="1650">
              <a:solidFill>
                <a:schemeClr val="bg1">
                  <a:lumMod val="50000"/>
                </a:schemeClr>
              </a:solidFill>
              <a:latin typeface="Montserrat" panose="02000505000000020004" pitchFamily="2" charset="0"/>
            </a:endParaRPr>
          </a:p>
          <a:p>
            <a:pPr marL="0" marR="0" lvl="0" indent="0" algn="just" defTabSz="342900" rtl="0" eaLnBrk="1" fontAlgn="auto" latinLnBrk="0" hangingPunct="1">
              <a:lnSpc>
                <a:spcPct val="115000"/>
              </a:lnSpc>
              <a:spcBef>
                <a:spcPts val="0"/>
              </a:spcBef>
              <a:spcAft>
                <a:spcPts val="0"/>
              </a:spcAft>
              <a:buClr>
                <a:srgbClr val="FFC000"/>
              </a:buClr>
              <a:buSzPts val="1800"/>
              <a:buFont typeface="Source Sans Pro"/>
              <a:buNone/>
              <a:tabLst/>
              <a:defRPr/>
            </a:pPr>
            <a:r>
              <a:rPr kumimoji="0" lang="es-MX" sz="1650" b="0" i="0" u="none" strike="noStrike" kern="0" cap="none" spc="0" normalizeH="0" baseline="0" noProof="0">
                <a:ln>
                  <a:noFill/>
                </a:ln>
                <a:solidFill>
                  <a:srgbClr val="000000"/>
                </a:solidFill>
                <a:effectLst/>
                <a:uLnTx/>
                <a:uFillTx/>
                <a:latin typeface="Montserrat" panose="02000505000000020004" pitchFamily="2" charset="0"/>
                <a:sym typeface="Arial"/>
                <a:hlinkClick r:id="rId3"/>
              </a:rPr>
              <a:t>https://www.youtube.com/watch?v=qHmId_yWn0Y</a:t>
            </a:r>
            <a:r>
              <a:rPr kumimoji="0" lang="es-MX" sz="1650" b="0" i="0" u="none" strike="noStrike" kern="0" cap="none" spc="0" normalizeH="0" baseline="0" noProof="0">
                <a:ln>
                  <a:noFill/>
                </a:ln>
                <a:solidFill>
                  <a:srgbClr val="000000"/>
                </a:solidFill>
                <a:effectLst/>
                <a:uLnTx/>
                <a:uFillTx/>
                <a:latin typeface="Montserrat" panose="02000505000000020004" pitchFamily="2" charset="0"/>
                <a:sym typeface="Arial"/>
              </a:rPr>
              <a:t> </a:t>
            </a:r>
          </a:p>
        </p:txBody>
      </p:sp>
      <p:pic>
        <p:nvPicPr>
          <p:cNvPr id="2" name="Imagen 1" descr="Imagen que contiene Texto&#10;&#10;Descripción generada automáticamente">
            <a:extLst>
              <a:ext uri="{FF2B5EF4-FFF2-40B4-BE49-F238E27FC236}">
                <a16:creationId xmlns:a16="http://schemas.microsoft.com/office/drawing/2014/main" id="{3BF0C03B-44EA-5B10-BB2A-578E7DEDF796}"/>
              </a:ext>
            </a:extLst>
          </p:cNvPr>
          <p:cNvPicPr>
            <a:picLocks noChangeAspect="1"/>
          </p:cNvPicPr>
          <p:nvPr/>
        </p:nvPicPr>
        <p:blipFill>
          <a:blip r:embed="rId4"/>
          <a:stretch>
            <a:fillRect/>
          </a:stretch>
        </p:blipFill>
        <p:spPr>
          <a:xfrm>
            <a:off x="7190475" y="1713331"/>
            <a:ext cx="3978935" cy="3690129"/>
          </a:xfrm>
          <a:prstGeom prst="rect">
            <a:avLst/>
          </a:prstGeom>
        </p:spPr>
      </p:pic>
    </p:spTree>
    <p:extLst>
      <p:ext uri="{BB962C8B-B14F-4D97-AF65-F5344CB8AC3E}">
        <p14:creationId xmlns:p14="http://schemas.microsoft.com/office/powerpoint/2010/main" val="335440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52460" y="619121"/>
            <a:ext cx="5948341" cy="561149"/>
          </a:xfrm>
        </p:spPr>
        <p:txBody>
          <a:bodyPr vert="horz" lIns="91440" tIns="45720" rIns="91440" bIns="45720" rtlCol="0" anchor="t">
            <a:normAutofit/>
          </a:bodyPr>
          <a:lstStyle/>
          <a:p>
            <a:pPr algn="l"/>
            <a:r>
              <a:rPr lang="es-MX" b="1">
                <a:latin typeface="Montserrat"/>
                <a:ea typeface="+mj-ea"/>
                <a:cs typeface="Calibri"/>
              </a:rPr>
              <a:t>Medio ambiente/Rio </a:t>
            </a:r>
            <a:r>
              <a:rPr lang="es-MX" b="1" err="1">
                <a:latin typeface="Montserrat"/>
                <a:ea typeface="+mj-ea"/>
                <a:cs typeface="Calibri"/>
              </a:rPr>
              <a:t>Cocospera</a:t>
            </a:r>
            <a:endParaRPr lang="es-MX" b="1">
              <a:latin typeface="Montserrat"/>
              <a:ea typeface="+mj-ea"/>
              <a:cs typeface="Calibri"/>
            </a:endParaRP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0" name="Google Shape;360;p13">
            <a:extLst>
              <a:ext uri="{FF2B5EF4-FFF2-40B4-BE49-F238E27FC236}">
                <a16:creationId xmlns:a16="http://schemas.microsoft.com/office/drawing/2014/main" id="{823AE7DB-5B22-8F8F-3955-71F3A357A2C1}"/>
              </a:ext>
            </a:extLst>
          </p:cNvPr>
          <p:cNvSpPr txBox="1"/>
          <p:nvPr/>
        </p:nvSpPr>
        <p:spPr>
          <a:xfrm>
            <a:off x="453681" y="1711297"/>
            <a:ext cx="5939242"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2400">
                <a:solidFill>
                  <a:srgbClr val="666666"/>
                </a:solidFill>
                <a:latin typeface="Montserrat"/>
                <a:ea typeface="+mn-ea"/>
              </a:rPr>
              <a:t>•El DAI permitió salvar el Río </a:t>
            </a:r>
            <a:r>
              <a:rPr lang="es-MX" sz="2400" err="1">
                <a:solidFill>
                  <a:srgbClr val="666666"/>
                </a:solidFill>
                <a:latin typeface="Montserrat"/>
                <a:ea typeface="+mn-ea"/>
              </a:rPr>
              <a:t>Cocospera</a:t>
            </a:r>
            <a:r>
              <a:rPr lang="es-MX" sz="2400">
                <a:solidFill>
                  <a:srgbClr val="666666"/>
                </a:solidFill>
                <a:latin typeface="Montserrat"/>
                <a:ea typeface="+mn-ea"/>
              </a:rPr>
              <a:t> de la construcción de una vía carretera.</a:t>
            </a:r>
            <a:endParaRPr lang="es-ES" sz="2400">
              <a:solidFill>
                <a:srgbClr val="666666"/>
              </a:solidFill>
              <a:latin typeface="Montserrat"/>
              <a:ea typeface="+mn-ea"/>
            </a:endParaRPr>
          </a:p>
          <a:p>
            <a:pPr algn="just"/>
            <a:endParaRPr lang="es-MX" sz="2400">
              <a:solidFill>
                <a:srgbClr val="666666"/>
              </a:solidFill>
              <a:latin typeface="Montserrat"/>
              <a:ea typeface="+mn-ea"/>
            </a:endParaRPr>
          </a:p>
          <a:p>
            <a:pPr algn="just"/>
            <a:r>
              <a:rPr lang="es-MX" sz="2400">
                <a:solidFill>
                  <a:srgbClr val="666666"/>
                </a:solidFill>
                <a:latin typeface="Montserrat"/>
                <a:ea typeface="+mn-ea"/>
              </a:rPr>
              <a:t>•Se protegió el hábitat de jaguares, osos, pumas y otros animales más. </a:t>
            </a:r>
          </a:p>
          <a:p>
            <a:pPr algn="just"/>
            <a:endParaRPr lang="es-MX" sz="2800">
              <a:latin typeface="Montserrat"/>
            </a:endParaRPr>
          </a:p>
          <a:p>
            <a:pPr algn="just">
              <a:lnSpc>
                <a:spcPct val="114999"/>
              </a:lnSpc>
              <a:buSzPts val="1800"/>
            </a:pPr>
            <a:endParaRPr lang="es-MX" sz="1650">
              <a:solidFill>
                <a:schemeClr val="bg1">
                  <a:lumMod val="50000"/>
                </a:schemeClr>
              </a:solidFill>
              <a:latin typeface="Montserrat" panose="02000505000000020004" pitchFamily="2" charset="0"/>
            </a:endParaRPr>
          </a:p>
          <a:p>
            <a:pPr marL="0" marR="0" lvl="0" indent="0" algn="just" defTabSz="342900" rtl="0" eaLnBrk="1" fontAlgn="auto" latinLnBrk="0" hangingPunct="1">
              <a:lnSpc>
                <a:spcPct val="115000"/>
              </a:lnSpc>
              <a:spcBef>
                <a:spcPts val="0"/>
              </a:spcBef>
              <a:spcAft>
                <a:spcPts val="0"/>
              </a:spcAft>
              <a:buClr>
                <a:srgbClr val="FFC000"/>
              </a:buClr>
              <a:buSzPts val="1800"/>
              <a:buFont typeface="Source Sans Pro"/>
              <a:buNone/>
              <a:tabLst/>
              <a:defRPr/>
            </a:pPr>
            <a:endParaRPr kumimoji="0" lang="es-MX" sz="1650" b="0" i="0" u="none" strike="noStrike" kern="0" cap="none" spc="0" normalizeH="0" baseline="0" noProof="0">
              <a:ln>
                <a:noFill/>
              </a:ln>
              <a:solidFill>
                <a:srgbClr val="000000"/>
              </a:solidFill>
              <a:effectLst/>
              <a:uLnTx/>
              <a:uFillTx/>
              <a:latin typeface="Montserrat" panose="02000505000000020004" pitchFamily="2" charset="0"/>
              <a:sym typeface="Arial"/>
            </a:endParaRPr>
          </a:p>
          <a:p>
            <a:pPr marL="0" marR="0" lvl="0" indent="0" algn="just" defTabSz="342900" rtl="0" eaLnBrk="1" fontAlgn="auto" latinLnBrk="0" hangingPunct="1">
              <a:lnSpc>
                <a:spcPct val="115000"/>
              </a:lnSpc>
              <a:spcBef>
                <a:spcPts val="0"/>
              </a:spcBef>
              <a:spcAft>
                <a:spcPts val="0"/>
              </a:spcAft>
              <a:buClr>
                <a:srgbClr val="FFC000"/>
              </a:buClr>
              <a:buSzPts val="1800"/>
              <a:buFont typeface="Source Sans Pro"/>
              <a:buNone/>
              <a:tabLst/>
              <a:defRPr/>
            </a:pPr>
            <a:r>
              <a:rPr kumimoji="0" lang="es-MX" sz="1650" b="0" i="0" u="none" strike="noStrike" kern="0" cap="none" spc="0" normalizeH="0" baseline="0" noProof="0">
                <a:ln>
                  <a:noFill/>
                </a:ln>
                <a:solidFill>
                  <a:srgbClr val="000000"/>
                </a:solidFill>
                <a:effectLst/>
                <a:uLnTx/>
                <a:uFillTx/>
                <a:latin typeface="Montserrat" panose="02000505000000020004" pitchFamily="2" charset="0"/>
                <a:sym typeface="Arial"/>
                <a:hlinkClick r:id="rId2"/>
              </a:rPr>
              <a:t>https://www.youtube.com/watch?v=g-dCI2EWi6Y</a:t>
            </a:r>
            <a:r>
              <a:rPr kumimoji="0" lang="es-MX" sz="1650" b="0" i="0" u="none" strike="noStrike" kern="0" cap="none" spc="0" normalizeH="0" baseline="0" noProof="0">
                <a:ln>
                  <a:noFill/>
                </a:ln>
                <a:solidFill>
                  <a:srgbClr val="000000"/>
                </a:solidFill>
                <a:effectLst/>
                <a:uLnTx/>
                <a:uFillTx/>
                <a:latin typeface="Montserrat" panose="02000505000000020004" pitchFamily="2" charset="0"/>
                <a:sym typeface="Arial"/>
              </a:rPr>
              <a:t> </a:t>
            </a:r>
          </a:p>
        </p:txBody>
      </p:sp>
      <p:pic>
        <p:nvPicPr>
          <p:cNvPr id="5" name="Imagen 4">
            <a:extLst>
              <a:ext uri="{FF2B5EF4-FFF2-40B4-BE49-F238E27FC236}">
                <a16:creationId xmlns:a16="http://schemas.microsoft.com/office/drawing/2014/main" id="{97E75BBD-2AAC-119E-2179-7844E5F32603}"/>
              </a:ext>
            </a:extLst>
          </p:cNvPr>
          <p:cNvPicPr>
            <a:picLocks noChangeAspect="1"/>
          </p:cNvPicPr>
          <p:nvPr/>
        </p:nvPicPr>
        <p:blipFill>
          <a:blip r:embed="rId3"/>
          <a:stretch>
            <a:fillRect/>
          </a:stretch>
        </p:blipFill>
        <p:spPr>
          <a:xfrm>
            <a:off x="7156241" y="1541883"/>
            <a:ext cx="3817368" cy="3759859"/>
          </a:xfrm>
          <a:prstGeom prst="rect">
            <a:avLst/>
          </a:prstGeom>
        </p:spPr>
      </p:pic>
    </p:spTree>
    <p:extLst>
      <p:ext uri="{BB962C8B-B14F-4D97-AF65-F5344CB8AC3E}">
        <p14:creationId xmlns:p14="http://schemas.microsoft.com/office/powerpoint/2010/main" val="1172434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52460" y="676630"/>
            <a:ext cx="6480303" cy="417376"/>
          </a:xfrm>
        </p:spPr>
        <p:txBody>
          <a:bodyPr vert="horz" lIns="91440" tIns="45720" rIns="91440" bIns="45720" rtlCol="0" anchor="t">
            <a:normAutofit lnSpcReduction="10000"/>
          </a:bodyPr>
          <a:lstStyle/>
          <a:p>
            <a:pPr algn="l"/>
            <a:r>
              <a:rPr lang="es-MX" b="1">
                <a:latin typeface="Montserrat"/>
                <a:ea typeface="+mj-ea"/>
                <a:cs typeface="Calibri Light"/>
              </a:rPr>
              <a:t>Justicia/Edomex: Fábrica de culpables</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10" name="Google Shape;360;p13">
            <a:extLst>
              <a:ext uri="{FF2B5EF4-FFF2-40B4-BE49-F238E27FC236}">
                <a16:creationId xmlns:a16="http://schemas.microsoft.com/office/drawing/2014/main" id="{823AE7DB-5B22-8F8F-3955-71F3A357A2C1}"/>
              </a:ext>
            </a:extLst>
          </p:cNvPr>
          <p:cNvSpPr txBox="1"/>
          <p:nvPr/>
        </p:nvSpPr>
        <p:spPr>
          <a:xfrm>
            <a:off x="453681" y="1711297"/>
            <a:ext cx="5939242" cy="4170872"/>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es-MX" sz="2400">
                <a:solidFill>
                  <a:srgbClr val="666666"/>
                </a:solidFill>
                <a:latin typeface="Montserrat"/>
                <a:ea typeface="+mn-ea"/>
              </a:rPr>
              <a:t>El DAI ha permitido que personas encarceladas injustamente fueran liberadas al identificarse inconsistencias en sus procesos judiciales.</a:t>
            </a:r>
          </a:p>
          <a:p>
            <a:pPr marL="0" marR="0" lvl="0" indent="0" algn="just" defTabSz="342900">
              <a:lnSpc>
                <a:spcPct val="114999"/>
              </a:lnSpc>
              <a:spcBef>
                <a:spcPts val="0"/>
              </a:spcBef>
              <a:spcAft>
                <a:spcPts val="0"/>
              </a:spcAft>
              <a:buSzPts val="1800"/>
              <a:buFont typeface="Source Sans Pro"/>
              <a:buNone/>
              <a:tabLst/>
              <a:defRPr/>
            </a:pPr>
            <a:endParaRPr lang="es-MX" sz="1650" b="0" i="0" u="none" strike="noStrike" kern="0" cap="none" spc="0" normalizeH="0" baseline="0" noProof="0">
              <a:ln>
                <a:noFill/>
              </a:ln>
              <a:solidFill>
                <a:srgbClr val="000000"/>
              </a:solidFill>
              <a:effectLst/>
              <a:uLnTx/>
              <a:uFillTx/>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endParaRPr lang="es-MX" sz="1650" kern="0">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endParaRPr lang="es-MX" sz="1650" b="0" i="0" u="none" strike="noStrike" kern="0" cap="none" spc="0" normalizeH="0" baseline="0" noProof="0">
              <a:ln>
                <a:noFill/>
              </a:ln>
              <a:solidFill>
                <a:srgbClr val="000000"/>
              </a:solidFill>
              <a:effectLst/>
              <a:uLnTx/>
              <a:uFillTx/>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endParaRPr lang="es-MX" sz="1650" kern="0">
              <a:latin typeface="Montserrat" panose="02000505000000020004" pitchFamily="2" charset="0"/>
            </a:endParaRPr>
          </a:p>
          <a:p>
            <a:pPr marL="0" marR="0" lvl="0" indent="0" algn="just" defTabSz="342900">
              <a:lnSpc>
                <a:spcPct val="114999"/>
              </a:lnSpc>
              <a:spcBef>
                <a:spcPts val="0"/>
              </a:spcBef>
              <a:spcAft>
                <a:spcPts val="0"/>
              </a:spcAft>
              <a:buSzPts val="1800"/>
              <a:buFont typeface="Source Sans Pro"/>
              <a:buNone/>
              <a:tabLst/>
              <a:defRPr/>
            </a:pPr>
            <a:r>
              <a:rPr lang="es-MX" sz="1650" b="0" i="0" u="none" strike="noStrike" kern="0" cap="none" spc="0" normalizeH="0" baseline="0" noProof="0">
                <a:ln>
                  <a:noFill/>
                </a:ln>
                <a:solidFill>
                  <a:srgbClr val="000000"/>
                </a:solidFill>
                <a:effectLst/>
                <a:uLnTx/>
                <a:uFillTx/>
                <a:latin typeface="Montserrat" panose="02000505000000020004" pitchFamily="2" charset="0"/>
                <a:hlinkClick r:id="rId2"/>
              </a:rPr>
              <a:t>https://www.youtube.com/watch?v=x5c5Bt24W6A</a:t>
            </a:r>
            <a:r>
              <a:rPr lang="es-MX" sz="1650" b="0" i="0" u="none" strike="noStrike" kern="0" cap="none" spc="0" normalizeH="0" baseline="0" noProof="0">
                <a:ln>
                  <a:noFill/>
                </a:ln>
                <a:solidFill>
                  <a:srgbClr val="000000"/>
                </a:solidFill>
                <a:effectLst/>
                <a:uLnTx/>
                <a:uFillTx/>
                <a:latin typeface="Montserrat" panose="02000505000000020004" pitchFamily="2" charset="0"/>
              </a:rPr>
              <a:t> </a:t>
            </a:r>
          </a:p>
        </p:txBody>
      </p:sp>
      <p:pic>
        <p:nvPicPr>
          <p:cNvPr id="2" name="Imagen 1" descr="Imagen que contiene texto, libro, foto, diferente&#10;&#10;Descripción generada automáticamente">
            <a:extLst>
              <a:ext uri="{FF2B5EF4-FFF2-40B4-BE49-F238E27FC236}">
                <a16:creationId xmlns:a16="http://schemas.microsoft.com/office/drawing/2014/main" id="{4E2068F7-5F59-02E2-9D3E-3C59B38CB9EF}"/>
              </a:ext>
            </a:extLst>
          </p:cNvPr>
          <p:cNvPicPr>
            <a:picLocks noChangeAspect="1"/>
          </p:cNvPicPr>
          <p:nvPr/>
        </p:nvPicPr>
        <p:blipFill>
          <a:blip r:embed="rId3"/>
          <a:stretch>
            <a:fillRect/>
          </a:stretch>
        </p:blipFill>
        <p:spPr>
          <a:xfrm>
            <a:off x="6685472" y="2436154"/>
            <a:ext cx="5046453" cy="2718939"/>
          </a:xfrm>
          <a:prstGeom prst="rect">
            <a:avLst/>
          </a:prstGeom>
        </p:spPr>
      </p:pic>
    </p:spTree>
    <p:extLst>
      <p:ext uri="{BB962C8B-B14F-4D97-AF65-F5344CB8AC3E}">
        <p14:creationId xmlns:p14="http://schemas.microsoft.com/office/powerpoint/2010/main" val="232765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74FC9-14A8-CD15-14FF-7C1ED4A2E5CD}"/>
              </a:ext>
            </a:extLst>
          </p:cNvPr>
          <p:cNvSpPr>
            <a:spLocks noGrp="1"/>
          </p:cNvSpPr>
          <p:nvPr>
            <p:ph type="title"/>
          </p:nvPr>
        </p:nvSpPr>
        <p:spPr>
          <a:xfrm>
            <a:off x="473880" y="1323067"/>
            <a:ext cx="8408863" cy="1256847"/>
          </a:xfrm>
        </p:spPr>
        <p:txBody>
          <a:bodyPr>
            <a:normAutofit/>
          </a:bodyPr>
          <a:lstStyle/>
          <a:p>
            <a:r>
              <a:rPr lang="es-MX" sz="3600" b="1" dirty="0"/>
              <a:t>Escucha más casos de aprovechamiento en:</a:t>
            </a:r>
          </a:p>
        </p:txBody>
      </p:sp>
      <p:pic>
        <p:nvPicPr>
          <p:cNvPr id="4" name="Imagen 3" descr="Logotipo, nombre de la empresa&#10;&#10;Descripción generada automáticamente">
            <a:extLst>
              <a:ext uri="{FF2B5EF4-FFF2-40B4-BE49-F238E27FC236}">
                <a16:creationId xmlns:a16="http://schemas.microsoft.com/office/drawing/2014/main" id="{55573F54-6496-92DA-53F2-FBD09A182E5E}"/>
              </a:ext>
            </a:extLst>
          </p:cNvPr>
          <p:cNvPicPr>
            <a:picLocks noChangeAspect="1"/>
          </p:cNvPicPr>
          <p:nvPr/>
        </p:nvPicPr>
        <p:blipFill>
          <a:blip r:embed="rId2"/>
          <a:stretch>
            <a:fillRect/>
          </a:stretch>
        </p:blipFill>
        <p:spPr>
          <a:xfrm>
            <a:off x="6188440" y="2995788"/>
            <a:ext cx="2847279" cy="2425298"/>
          </a:xfrm>
          <a:prstGeom prst="rect">
            <a:avLst/>
          </a:prstGeom>
        </p:spPr>
      </p:pic>
      <p:pic>
        <p:nvPicPr>
          <p:cNvPr id="6" name="Imagen 5" descr="Código QR&#10;&#10;Descripción generada automáticamente">
            <a:extLst>
              <a:ext uri="{FF2B5EF4-FFF2-40B4-BE49-F238E27FC236}">
                <a16:creationId xmlns:a16="http://schemas.microsoft.com/office/drawing/2014/main" id="{B1D767F6-6F04-7AC7-B092-22A1AAE4FBE1}"/>
              </a:ext>
            </a:extLst>
          </p:cNvPr>
          <p:cNvPicPr>
            <a:picLocks noChangeAspect="1"/>
          </p:cNvPicPr>
          <p:nvPr/>
        </p:nvPicPr>
        <p:blipFill>
          <a:blip r:embed="rId3"/>
          <a:stretch>
            <a:fillRect/>
          </a:stretch>
        </p:blipFill>
        <p:spPr>
          <a:xfrm>
            <a:off x="2381250" y="2579914"/>
            <a:ext cx="2857500" cy="3552825"/>
          </a:xfrm>
          <a:prstGeom prst="rect">
            <a:avLst/>
          </a:prstGeom>
        </p:spPr>
      </p:pic>
    </p:spTree>
    <p:extLst>
      <p:ext uri="{BB962C8B-B14F-4D97-AF65-F5344CB8AC3E}">
        <p14:creationId xmlns:p14="http://schemas.microsoft.com/office/powerpoint/2010/main" val="2572972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372253" y="2870384"/>
            <a:ext cx="11450320" cy="1125109"/>
          </a:xfrm>
        </p:spPr>
        <p:txBody>
          <a:bodyPr>
            <a:noAutofit/>
          </a:bodyPr>
          <a:lstStyle/>
          <a:p>
            <a:br>
              <a:rPr lang="es-MX" sz="7200" b="1" dirty="0">
                <a:ea typeface="Calibri Light"/>
                <a:cs typeface="Calibri Light"/>
              </a:rPr>
            </a:br>
            <a:r>
              <a:rPr lang="es-MX" sz="7200" b="1" dirty="0">
                <a:solidFill>
                  <a:srgbClr val="812E8A"/>
                </a:solidFill>
                <a:ea typeface="Calibri Light"/>
                <a:cs typeface="Calibri Light"/>
              </a:rPr>
              <a:t>3. ¿Cómo se ejerce el DAI?</a:t>
            </a:r>
          </a:p>
        </p:txBody>
      </p:sp>
    </p:spTree>
    <p:extLst>
      <p:ext uri="{BB962C8B-B14F-4D97-AF65-F5344CB8AC3E}">
        <p14:creationId xmlns:p14="http://schemas.microsoft.com/office/powerpoint/2010/main" val="1539468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a:bodyPr>
          <a:lstStyle/>
          <a:p>
            <a:pPr algn="l"/>
            <a:r>
              <a:rPr lang="es-MX" b="1">
                <a:latin typeface="Montserrat"/>
                <a:ea typeface="+mj-ea"/>
                <a:cs typeface="Calibri Light"/>
              </a:rPr>
              <a:t>La principal vía</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5" name="Imagen 4" descr="Logotipo&#10;&#10;Descripción generada automáticamente">
            <a:extLst>
              <a:ext uri="{FF2B5EF4-FFF2-40B4-BE49-F238E27FC236}">
                <a16:creationId xmlns:a16="http://schemas.microsoft.com/office/drawing/2014/main" id="{2EA5406F-4805-E13D-D420-62222B38F343}"/>
              </a:ext>
            </a:extLst>
          </p:cNvPr>
          <p:cNvPicPr>
            <a:picLocks noChangeAspect="1"/>
          </p:cNvPicPr>
          <p:nvPr/>
        </p:nvPicPr>
        <p:blipFill>
          <a:blip r:embed="rId2"/>
          <a:stretch>
            <a:fillRect/>
          </a:stretch>
        </p:blipFill>
        <p:spPr>
          <a:xfrm>
            <a:off x="481215" y="4662552"/>
            <a:ext cx="6784137" cy="622540"/>
          </a:xfrm>
          <a:prstGeom prst="rect">
            <a:avLst/>
          </a:prstGeom>
        </p:spPr>
      </p:pic>
      <p:pic>
        <p:nvPicPr>
          <p:cNvPr id="6" name="Imagen 5" descr="Código QR&#10;&#10;Descripción generada automáticamente">
            <a:extLst>
              <a:ext uri="{FF2B5EF4-FFF2-40B4-BE49-F238E27FC236}">
                <a16:creationId xmlns:a16="http://schemas.microsoft.com/office/drawing/2014/main" id="{2D8ED337-F11E-2B3E-2365-F0C9472C3A0F}"/>
              </a:ext>
            </a:extLst>
          </p:cNvPr>
          <p:cNvPicPr>
            <a:picLocks noChangeAspect="1"/>
          </p:cNvPicPr>
          <p:nvPr/>
        </p:nvPicPr>
        <p:blipFill>
          <a:blip r:embed="rId3"/>
          <a:stretch>
            <a:fillRect/>
          </a:stretch>
        </p:blipFill>
        <p:spPr>
          <a:xfrm>
            <a:off x="8791797" y="1370169"/>
            <a:ext cx="1824308" cy="1828980"/>
          </a:xfrm>
          <a:prstGeom prst="rect">
            <a:avLst/>
          </a:prstGeom>
        </p:spPr>
      </p:pic>
      <p:pic>
        <p:nvPicPr>
          <p:cNvPr id="8" name="Imagen 7" descr="Texto&#10;&#10;Descripción generada automáticamente">
            <a:extLst>
              <a:ext uri="{FF2B5EF4-FFF2-40B4-BE49-F238E27FC236}">
                <a16:creationId xmlns:a16="http://schemas.microsoft.com/office/drawing/2014/main" id="{B98FB3CE-B139-EE9A-A5AA-9025A239849D}"/>
              </a:ext>
            </a:extLst>
          </p:cNvPr>
          <p:cNvPicPr>
            <a:picLocks noChangeAspect="1"/>
          </p:cNvPicPr>
          <p:nvPr/>
        </p:nvPicPr>
        <p:blipFill>
          <a:blip r:embed="rId4"/>
          <a:stretch>
            <a:fillRect/>
          </a:stretch>
        </p:blipFill>
        <p:spPr>
          <a:xfrm>
            <a:off x="7375525" y="3278505"/>
            <a:ext cx="4664710" cy="2729230"/>
          </a:xfrm>
          <a:prstGeom prst="rect">
            <a:avLst/>
          </a:prstGeom>
        </p:spPr>
      </p:pic>
      <p:pic>
        <p:nvPicPr>
          <p:cNvPr id="9" name="Imagen 8">
            <a:extLst>
              <a:ext uri="{FF2B5EF4-FFF2-40B4-BE49-F238E27FC236}">
                <a16:creationId xmlns:a16="http://schemas.microsoft.com/office/drawing/2014/main" id="{2DF03AD6-2933-ABAB-A2AE-2A3C937EC1C6}"/>
              </a:ext>
            </a:extLst>
          </p:cNvPr>
          <p:cNvPicPr>
            <a:picLocks noChangeAspect="1"/>
          </p:cNvPicPr>
          <p:nvPr/>
        </p:nvPicPr>
        <p:blipFill>
          <a:blip r:embed="rId5"/>
          <a:stretch>
            <a:fillRect/>
          </a:stretch>
        </p:blipFill>
        <p:spPr>
          <a:xfrm>
            <a:off x="701219" y="1768622"/>
            <a:ext cx="6344128" cy="2182891"/>
          </a:xfrm>
          <a:prstGeom prst="rect">
            <a:avLst/>
          </a:prstGeom>
        </p:spPr>
      </p:pic>
    </p:spTree>
    <p:extLst>
      <p:ext uri="{BB962C8B-B14F-4D97-AF65-F5344CB8AC3E}">
        <p14:creationId xmlns:p14="http://schemas.microsoft.com/office/powerpoint/2010/main" val="3898871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a:bodyPr>
          <a:lstStyle/>
          <a:p>
            <a:pPr algn="l"/>
            <a:r>
              <a:rPr lang="es-MX" b="1">
                <a:latin typeface="Montserrat"/>
                <a:ea typeface="+mj-ea"/>
                <a:cs typeface="Calibri Light"/>
              </a:rPr>
              <a:t>Ejercicio PNT</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5" name="Imagen 4">
            <a:extLst>
              <a:ext uri="{FF2B5EF4-FFF2-40B4-BE49-F238E27FC236}">
                <a16:creationId xmlns:a16="http://schemas.microsoft.com/office/drawing/2014/main" id="{DBDCC37C-4705-578C-E576-EFD870C727A4}"/>
              </a:ext>
            </a:extLst>
          </p:cNvPr>
          <p:cNvPicPr>
            <a:picLocks noChangeAspect="1"/>
          </p:cNvPicPr>
          <p:nvPr/>
        </p:nvPicPr>
        <p:blipFill>
          <a:blip r:embed="rId2"/>
          <a:stretch>
            <a:fillRect/>
          </a:stretch>
        </p:blipFill>
        <p:spPr>
          <a:xfrm>
            <a:off x="8459710" y="2115024"/>
            <a:ext cx="3456940" cy="2941955"/>
          </a:xfrm>
          <a:prstGeom prst="rect">
            <a:avLst/>
          </a:prstGeom>
        </p:spPr>
      </p:pic>
      <p:pic>
        <p:nvPicPr>
          <p:cNvPr id="7" name="Imagen 6">
            <a:extLst>
              <a:ext uri="{FF2B5EF4-FFF2-40B4-BE49-F238E27FC236}">
                <a16:creationId xmlns:a16="http://schemas.microsoft.com/office/drawing/2014/main" id="{7EE061BA-0BA9-1E54-4B43-C66EFC31666D}"/>
              </a:ext>
            </a:extLst>
          </p:cNvPr>
          <p:cNvPicPr>
            <a:picLocks noChangeAspect="1"/>
          </p:cNvPicPr>
          <p:nvPr/>
        </p:nvPicPr>
        <p:blipFill>
          <a:blip r:embed="rId3"/>
          <a:stretch>
            <a:fillRect/>
          </a:stretch>
        </p:blipFill>
        <p:spPr>
          <a:xfrm>
            <a:off x="156518" y="1262743"/>
            <a:ext cx="7811825" cy="4983805"/>
          </a:xfrm>
          <a:prstGeom prst="rect">
            <a:avLst/>
          </a:prstGeom>
        </p:spPr>
      </p:pic>
    </p:spTree>
    <p:extLst>
      <p:ext uri="{BB962C8B-B14F-4D97-AF65-F5344CB8AC3E}">
        <p14:creationId xmlns:p14="http://schemas.microsoft.com/office/powerpoint/2010/main" val="401862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65F5B7E-7C99-4DDB-AFF7-BAF7E189D390}"/>
              </a:ext>
            </a:extLst>
          </p:cNvPr>
          <p:cNvSpPr txBox="1">
            <a:spLocks/>
          </p:cNvSpPr>
          <p:nvPr/>
        </p:nvSpPr>
        <p:spPr>
          <a:xfrm>
            <a:off x="481215" y="591132"/>
            <a:ext cx="5416379" cy="44613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b="1">
                <a:latin typeface="Montserrat"/>
                <a:ea typeface="+mj-ea"/>
                <a:cs typeface="Calibri Light"/>
              </a:rPr>
              <a:t>Consulta por datos abiertos</a:t>
            </a:r>
          </a:p>
        </p:txBody>
      </p:sp>
      <p:sp>
        <p:nvSpPr>
          <p:cNvPr id="5" name="Título 1">
            <a:extLst>
              <a:ext uri="{FF2B5EF4-FFF2-40B4-BE49-F238E27FC236}">
                <a16:creationId xmlns:a16="http://schemas.microsoft.com/office/drawing/2014/main" id="{4324BFF5-9AAD-4825-B199-BB6DB4AA8DD1}"/>
              </a:ext>
            </a:extLst>
          </p:cNvPr>
          <p:cNvSpPr txBox="1">
            <a:spLocks/>
          </p:cNvSpPr>
          <p:nvPr/>
        </p:nvSpPr>
        <p:spPr>
          <a:xfrm>
            <a:off x="519315" y="1154429"/>
            <a:ext cx="10595378" cy="8588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4999"/>
              </a:lnSpc>
              <a:spcBef>
                <a:spcPts val="0"/>
              </a:spcBef>
            </a:pPr>
            <a:r>
              <a:rPr lang="es-MX" sz="2000">
                <a:latin typeface="Montserrat"/>
                <a:cs typeface="Calibri Light"/>
              </a:rPr>
              <a:t>Consulta información precisa sobre solicitudes, recursos de revisión y obligaciones de transparencia.</a:t>
            </a:r>
            <a:endParaRPr lang="es-MX" sz="2000">
              <a:cs typeface="Calibri Light" panose="020F0302020204030204"/>
            </a:endParaRPr>
          </a:p>
        </p:txBody>
      </p:sp>
      <p:pic>
        <p:nvPicPr>
          <p:cNvPr id="7" name="Imagen 6">
            <a:extLst>
              <a:ext uri="{FF2B5EF4-FFF2-40B4-BE49-F238E27FC236}">
                <a16:creationId xmlns:a16="http://schemas.microsoft.com/office/drawing/2014/main" id="{1185CC4F-AF36-4C96-AEA6-58473691ECE9}"/>
              </a:ext>
            </a:extLst>
          </p:cNvPr>
          <p:cNvPicPr>
            <a:picLocks noChangeAspect="1"/>
          </p:cNvPicPr>
          <p:nvPr/>
        </p:nvPicPr>
        <p:blipFill>
          <a:blip r:embed="rId2"/>
          <a:stretch>
            <a:fillRect/>
          </a:stretch>
        </p:blipFill>
        <p:spPr>
          <a:xfrm>
            <a:off x="1913212" y="2130464"/>
            <a:ext cx="8365576" cy="4213600"/>
          </a:xfrm>
          <a:prstGeom prst="rect">
            <a:avLst/>
          </a:prstGeom>
        </p:spPr>
      </p:pic>
    </p:spTree>
    <p:extLst>
      <p:ext uri="{BB962C8B-B14F-4D97-AF65-F5344CB8AC3E}">
        <p14:creationId xmlns:p14="http://schemas.microsoft.com/office/powerpoint/2010/main" val="1793950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fontScale="77500" lnSpcReduction="20000"/>
          </a:bodyPr>
          <a:lstStyle/>
          <a:p>
            <a:pPr algn="l"/>
            <a:r>
              <a:rPr lang="es-MX" b="1">
                <a:latin typeface="Montserrat"/>
                <a:ea typeface="+mj-ea"/>
                <a:cs typeface="Calibri Light"/>
              </a:rPr>
              <a:t>Sistema de información pública (SIPOT)</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5" name="Imagen 4" descr="Interfaz de usuario gráfica, Texto, Aplicación, Chat o mensaje de texto&#10;&#10;Descripción generada automáticamente">
            <a:extLst>
              <a:ext uri="{FF2B5EF4-FFF2-40B4-BE49-F238E27FC236}">
                <a16:creationId xmlns:a16="http://schemas.microsoft.com/office/drawing/2014/main" id="{B0A27473-0845-9BD1-E050-02DB3F875ABF}"/>
              </a:ext>
            </a:extLst>
          </p:cNvPr>
          <p:cNvPicPr>
            <a:picLocks noChangeAspect="1"/>
          </p:cNvPicPr>
          <p:nvPr/>
        </p:nvPicPr>
        <p:blipFill>
          <a:blip r:embed="rId2"/>
          <a:stretch>
            <a:fillRect/>
          </a:stretch>
        </p:blipFill>
        <p:spPr>
          <a:xfrm>
            <a:off x="95190" y="4668311"/>
            <a:ext cx="5912713" cy="1422053"/>
          </a:xfrm>
          <a:prstGeom prst="rect">
            <a:avLst/>
          </a:prstGeom>
        </p:spPr>
      </p:pic>
      <p:pic>
        <p:nvPicPr>
          <p:cNvPr id="6" name="Imagen 5" descr="Nombre de la empresa&#10;&#10;Descripción generada automáticamente">
            <a:extLst>
              <a:ext uri="{FF2B5EF4-FFF2-40B4-BE49-F238E27FC236}">
                <a16:creationId xmlns:a16="http://schemas.microsoft.com/office/drawing/2014/main" id="{61B39588-ECFF-251B-DF2E-6B31642F13AB}"/>
              </a:ext>
            </a:extLst>
          </p:cNvPr>
          <p:cNvPicPr>
            <a:picLocks noChangeAspect="1"/>
          </p:cNvPicPr>
          <p:nvPr/>
        </p:nvPicPr>
        <p:blipFill>
          <a:blip r:embed="rId3"/>
          <a:stretch>
            <a:fillRect/>
          </a:stretch>
        </p:blipFill>
        <p:spPr>
          <a:xfrm>
            <a:off x="6441637" y="3918567"/>
            <a:ext cx="4386616" cy="2102797"/>
          </a:xfrm>
          <a:prstGeom prst="rect">
            <a:avLst/>
          </a:prstGeom>
        </p:spPr>
      </p:pic>
      <p:pic>
        <p:nvPicPr>
          <p:cNvPr id="7" name="Imagen 6">
            <a:extLst>
              <a:ext uri="{FF2B5EF4-FFF2-40B4-BE49-F238E27FC236}">
                <a16:creationId xmlns:a16="http://schemas.microsoft.com/office/drawing/2014/main" id="{DD744106-3683-6288-8CE7-29288957296E}"/>
              </a:ext>
            </a:extLst>
          </p:cNvPr>
          <p:cNvPicPr>
            <a:picLocks noChangeAspect="1"/>
          </p:cNvPicPr>
          <p:nvPr/>
        </p:nvPicPr>
        <p:blipFill>
          <a:blip r:embed="rId4"/>
          <a:stretch>
            <a:fillRect/>
          </a:stretch>
        </p:blipFill>
        <p:spPr>
          <a:xfrm>
            <a:off x="4476700" y="1575057"/>
            <a:ext cx="7558782" cy="4687019"/>
          </a:xfrm>
          <a:prstGeom prst="rect">
            <a:avLst/>
          </a:prstGeom>
        </p:spPr>
      </p:pic>
      <p:pic>
        <p:nvPicPr>
          <p:cNvPr id="9" name="Imagen 8">
            <a:extLst>
              <a:ext uri="{FF2B5EF4-FFF2-40B4-BE49-F238E27FC236}">
                <a16:creationId xmlns:a16="http://schemas.microsoft.com/office/drawing/2014/main" id="{1377E78F-A7E6-88C6-92FE-62CD69C55E73}"/>
              </a:ext>
            </a:extLst>
          </p:cNvPr>
          <p:cNvPicPr>
            <a:picLocks noChangeAspect="1"/>
          </p:cNvPicPr>
          <p:nvPr/>
        </p:nvPicPr>
        <p:blipFill>
          <a:blip r:embed="rId5"/>
          <a:stretch>
            <a:fillRect/>
          </a:stretch>
        </p:blipFill>
        <p:spPr>
          <a:xfrm>
            <a:off x="152817" y="1289587"/>
            <a:ext cx="3980396" cy="3146720"/>
          </a:xfrm>
          <a:prstGeom prst="rect">
            <a:avLst/>
          </a:prstGeom>
        </p:spPr>
      </p:pic>
    </p:spTree>
    <p:extLst>
      <p:ext uri="{BB962C8B-B14F-4D97-AF65-F5344CB8AC3E}">
        <p14:creationId xmlns:p14="http://schemas.microsoft.com/office/powerpoint/2010/main" val="2074126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7199171" cy="446131"/>
          </a:xfrm>
        </p:spPr>
        <p:txBody>
          <a:bodyPr vert="horz" lIns="91440" tIns="45720" rIns="91440" bIns="45720" rtlCol="0" anchor="t">
            <a:normAutofit/>
          </a:bodyPr>
          <a:lstStyle/>
          <a:p>
            <a:pPr algn="l"/>
            <a:r>
              <a:rPr lang="es-MX" b="1">
                <a:latin typeface="Montserrat"/>
                <a:ea typeface="+mj-ea"/>
                <a:cs typeface="Calibri Light"/>
              </a:rPr>
              <a:t>Sistema de Solicitudes de Información</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Interfaz de usuario gráfica, Texto, Aplicación, Correo electrónico&#10;&#10;Descripción generada automáticamente">
            <a:extLst>
              <a:ext uri="{FF2B5EF4-FFF2-40B4-BE49-F238E27FC236}">
                <a16:creationId xmlns:a16="http://schemas.microsoft.com/office/drawing/2014/main" id="{1806C01C-E1F2-0CB6-BB3D-3514AB8F8976}"/>
              </a:ext>
            </a:extLst>
          </p:cNvPr>
          <p:cNvPicPr>
            <a:picLocks noChangeAspect="1"/>
          </p:cNvPicPr>
          <p:nvPr/>
        </p:nvPicPr>
        <p:blipFill>
          <a:blip r:embed="rId2"/>
          <a:stretch>
            <a:fillRect/>
          </a:stretch>
        </p:blipFill>
        <p:spPr>
          <a:xfrm>
            <a:off x="483529" y="1417698"/>
            <a:ext cx="6379774" cy="4683964"/>
          </a:xfrm>
          <a:prstGeom prst="rect">
            <a:avLst/>
          </a:prstGeom>
        </p:spPr>
      </p:pic>
      <p:pic>
        <p:nvPicPr>
          <p:cNvPr id="6" name="Imagen 5">
            <a:extLst>
              <a:ext uri="{FF2B5EF4-FFF2-40B4-BE49-F238E27FC236}">
                <a16:creationId xmlns:a16="http://schemas.microsoft.com/office/drawing/2014/main" id="{AA6E683A-35E4-DFBD-C5B3-3C73837DB6AC}"/>
              </a:ext>
            </a:extLst>
          </p:cNvPr>
          <p:cNvPicPr>
            <a:picLocks noChangeAspect="1"/>
          </p:cNvPicPr>
          <p:nvPr/>
        </p:nvPicPr>
        <p:blipFill>
          <a:blip r:embed="rId3"/>
          <a:stretch>
            <a:fillRect/>
          </a:stretch>
        </p:blipFill>
        <p:spPr>
          <a:xfrm>
            <a:off x="7232668" y="1423358"/>
            <a:ext cx="4800323" cy="4270076"/>
          </a:xfrm>
          <a:prstGeom prst="rect">
            <a:avLst/>
          </a:prstGeom>
        </p:spPr>
      </p:pic>
      <p:pic>
        <p:nvPicPr>
          <p:cNvPr id="8" name="Imagen 7">
            <a:extLst>
              <a:ext uri="{FF2B5EF4-FFF2-40B4-BE49-F238E27FC236}">
                <a16:creationId xmlns:a16="http://schemas.microsoft.com/office/drawing/2014/main" id="{1986197B-A9EF-643B-23DA-E3562595ED97}"/>
              </a:ext>
            </a:extLst>
          </p:cNvPr>
          <p:cNvPicPr>
            <a:picLocks noChangeAspect="1"/>
          </p:cNvPicPr>
          <p:nvPr/>
        </p:nvPicPr>
        <p:blipFill>
          <a:blip r:embed="rId4"/>
          <a:stretch>
            <a:fillRect/>
          </a:stretch>
        </p:blipFill>
        <p:spPr>
          <a:xfrm>
            <a:off x="7626864" y="4079717"/>
            <a:ext cx="3035456" cy="2349621"/>
          </a:xfrm>
          <a:prstGeom prst="rect">
            <a:avLst/>
          </a:prstGeom>
        </p:spPr>
      </p:pic>
    </p:spTree>
    <p:extLst>
      <p:ext uri="{BB962C8B-B14F-4D97-AF65-F5344CB8AC3E}">
        <p14:creationId xmlns:p14="http://schemas.microsoft.com/office/powerpoint/2010/main" val="319711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613295" y="560652"/>
            <a:ext cx="8179899" cy="1055731"/>
          </a:xfrm>
        </p:spPr>
        <p:txBody>
          <a:bodyPr vert="horz" lIns="91440" tIns="45720" rIns="91440" bIns="45720" rtlCol="0" anchor="t">
            <a:normAutofit/>
          </a:bodyPr>
          <a:lstStyle/>
          <a:p>
            <a:pPr algn="l"/>
            <a:r>
              <a:rPr lang="es-MX" b="1">
                <a:latin typeface="Montserrat"/>
                <a:ea typeface="+mj-ea"/>
                <a:cs typeface="Calibri Light"/>
              </a:rPr>
              <a:t>Derecho de Acceso a la Información </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
        <p:nvSpPr>
          <p:cNvPr id="7" name="CuadroTexto 6">
            <a:extLst>
              <a:ext uri="{FF2B5EF4-FFF2-40B4-BE49-F238E27FC236}">
                <a16:creationId xmlns:a16="http://schemas.microsoft.com/office/drawing/2014/main" id="{D8D73685-C43E-3A48-F6A6-EDC65BA1EE3D}"/>
              </a:ext>
            </a:extLst>
          </p:cNvPr>
          <p:cNvSpPr txBox="1"/>
          <p:nvPr/>
        </p:nvSpPr>
        <p:spPr>
          <a:xfrm>
            <a:off x="769133" y="2009728"/>
            <a:ext cx="986621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Arial" panose="020B0604020202020204" pitchFamily="34" charset="0"/>
              <a:buChar char="•"/>
            </a:pPr>
            <a:r>
              <a:rPr lang="es-MX" sz="2400" dirty="0">
                <a:latin typeface="Montserrat"/>
              </a:rPr>
              <a:t>Es el </a:t>
            </a:r>
            <a:r>
              <a:rPr lang="es-MX" sz="2400" b="1" dirty="0">
                <a:latin typeface="Montserrat"/>
              </a:rPr>
              <a:t>derecho humano y constitucional que tiene</a:t>
            </a:r>
            <a:r>
              <a:rPr lang="es-MX" sz="2400" dirty="0">
                <a:latin typeface="Montserrat"/>
              </a:rPr>
              <a:t> </a:t>
            </a:r>
            <a:r>
              <a:rPr lang="es-MX" sz="2400" b="1" dirty="0">
                <a:latin typeface="Montserrat"/>
              </a:rPr>
              <a:t>toda persona.</a:t>
            </a:r>
            <a:r>
              <a:rPr lang="es-ES" sz="2400" dirty="0">
                <a:latin typeface="Montserrat"/>
              </a:rPr>
              <a:t>​</a:t>
            </a:r>
          </a:p>
          <a:p>
            <a:pPr marL="342900" indent="-342900" algn="just">
              <a:buFont typeface="Arial" panose="020B0604020202020204" pitchFamily="34" charset="0"/>
              <a:buChar char="•"/>
            </a:pPr>
            <a:endParaRPr lang="es-ES" sz="2400" dirty="0">
              <a:latin typeface="Montserrat"/>
            </a:endParaRPr>
          </a:p>
          <a:p>
            <a:pPr marL="342900" indent="-342900" algn="just">
              <a:buFont typeface="Arial" panose="020B0604020202020204" pitchFamily="34" charset="0"/>
              <a:buChar char="•"/>
            </a:pPr>
            <a:r>
              <a:rPr lang="es-MX" sz="2400" dirty="0">
                <a:latin typeface="Montserrat"/>
              </a:rPr>
              <a:t>Sirve para solicitar la</a:t>
            </a:r>
            <a:r>
              <a:rPr lang="es-MX" sz="2400" b="1" dirty="0">
                <a:latin typeface="Montserrat"/>
              </a:rPr>
              <a:t> información </a:t>
            </a:r>
            <a:r>
              <a:rPr lang="es-MX" sz="2400" dirty="0">
                <a:latin typeface="Montserrat"/>
              </a:rPr>
              <a:t>que generan, administran o poseen los "sujetos obligados".</a:t>
            </a:r>
          </a:p>
          <a:p>
            <a:pPr marL="342900" indent="-342900" algn="just">
              <a:buFont typeface="Arial" panose="020B0604020202020204" pitchFamily="34" charset="0"/>
              <a:buChar char="•"/>
            </a:pPr>
            <a:endParaRPr lang="es-ES" sz="2400" dirty="0">
              <a:latin typeface="Montserrat"/>
            </a:endParaRPr>
          </a:p>
          <a:p>
            <a:pPr marL="342900" indent="-342900" algn="just">
              <a:buFont typeface="Arial" panose="020B0604020202020204" pitchFamily="34" charset="0"/>
              <a:buChar char="•"/>
            </a:pPr>
            <a:r>
              <a:rPr lang="es-MX" sz="2400" dirty="0">
                <a:latin typeface="Montserrat"/>
              </a:rPr>
              <a:t>Los sujetos obligados tienen la obligación de entregarla </a:t>
            </a:r>
            <a:r>
              <a:rPr lang="es-MX" sz="2400" b="1" dirty="0">
                <a:latin typeface="Montserrat"/>
              </a:rPr>
              <a:t>sin que la persona solicitante necesite acreditar interés alguno ni justificar su uso.</a:t>
            </a:r>
            <a:r>
              <a:rPr lang="es-MX" sz="2400" dirty="0">
                <a:latin typeface="Montserrat"/>
              </a:rPr>
              <a:t> </a:t>
            </a:r>
            <a:endParaRPr lang="es-ES" dirty="0">
              <a:ea typeface="Calibri" panose="020F0502020204030204"/>
              <a:cs typeface="Calibri" panose="020F0502020204030204"/>
            </a:endParaRPr>
          </a:p>
        </p:txBody>
      </p:sp>
    </p:spTree>
    <p:extLst>
      <p:ext uri="{BB962C8B-B14F-4D97-AF65-F5344CB8AC3E}">
        <p14:creationId xmlns:p14="http://schemas.microsoft.com/office/powerpoint/2010/main" val="234238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480064" y="2751029"/>
            <a:ext cx="10595378" cy="3068460"/>
          </a:xfrm>
        </p:spPr>
        <p:txBody>
          <a:bodyPr vert="horz" lIns="91440" tIns="45720" rIns="91440" bIns="45720" rtlCol="0" anchor="b">
            <a:noAutofit/>
          </a:bodyPr>
          <a:lstStyle/>
          <a:p>
            <a:pPr algn="just">
              <a:lnSpc>
                <a:spcPct val="114999"/>
              </a:lnSpc>
              <a:spcBef>
                <a:spcPts val="0"/>
              </a:spcBef>
            </a:pPr>
            <a:r>
              <a:rPr lang="es-MX" sz="2000" b="1">
                <a:latin typeface="Montserrat"/>
                <a:cs typeface="Calibri Light"/>
              </a:rPr>
              <a:t>1. Identificar qué información te gustaría saber</a:t>
            </a:r>
            <a:endParaRPr lang="es-MX" sz="2000">
              <a:latin typeface="Montserrat"/>
              <a:cs typeface="Calibri Light"/>
            </a:endParaRPr>
          </a:p>
          <a:p>
            <a:pPr marL="263525" algn="just">
              <a:lnSpc>
                <a:spcPct val="114999"/>
              </a:lnSpc>
              <a:spcBef>
                <a:spcPts val="0"/>
              </a:spcBef>
            </a:pPr>
            <a:r>
              <a:rPr lang="es-MX" sz="2000">
                <a:latin typeface="Montserrat"/>
                <a:cs typeface="Calibri Light"/>
              </a:rPr>
              <a:t>¿para qué la quiero? ¿qué problema me gustaría atender? </a:t>
            </a:r>
            <a:endParaRPr lang="en-US" sz="2000">
              <a:latin typeface="Montserrat"/>
              <a:cs typeface="Calibri Light"/>
            </a:endParaRPr>
          </a:p>
          <a:p>
            <a:pPr marL="263525" algn="just">
              <a:lnSpc>
                <a:spcPct val="114999"/>
              </a:lnSpc>
              <a:spcBef>
                <a:spcPts val="0"/>
              </a:spcBef>
            </a:pPr>
            <a:endParaRPr lang="es-MX" sz="1400">
              <a:latin typeface="Montserrat"/>
              <a:cs typeface="Calibri Light"/>
            </a:endParaRPr>
          </a:p>
          <a:p>
            <a:pPr algn="just">
              <a:lnSpc>
                <a:spcPct val="114999"/>
              </a:lnSpc>
              <a:spcBef>
                <a:spcPts val="0"/>
              </a:spcBef>
            </a:pPr>
            <a:r>
              <a:rPr lang="es-MX" sz="2000" b="1">
                <a:latin typeface="Montserrat"/>
                <a:cs typeface="Calibri Light"/>
              </a:rPr>
              <a:t>2. Identificar la autoridad pública que puede tenerla. </a:t>
            </a:r>
            <a:endParaRPr lang="en-US" sz="2000">
              <a:latin typeface="Montserrat"/>
              <a:cs typeface="Calibri Light"/>
            </a:endParaRPr>
          </a:p>
          <a:p>
            <a:pPr algn="just">
              <a:lnSpc>
                <a:spcPct val="114999"/>
              </a:lnSpc>
              <a:spcBef>
                <a:spcPts val="0"/>
              </a:spcBef>
            </a:pPr>
            <a:endParaRPr lang="es-MX" sz="1400">
              <a:latin typeface="Montserrat"/>
              <a:cs typeface="Calibri Light"/>
            </a:endParaRPr>
          </a:p>
          <a:p>
            <a:pPr marL="263525" algn="just">
              <a:lnSpc>
                <a:spcPct val="114999"/>
              </a:lnSpc>
              <a:spcBef>
                <a:spcPts val="0"/>
              </a:spcBef>
            </a:pPr>
            <a:r>
              <a:rPr lang="es-MX" sz="2000">
                <a:latin typeface="Montserrat"/>
                <a:cs typeface="Calibri Light"/>
              </a:rPr>
              <a:t>Si piensas que más de una autoridad puede tener la información, puedes ingresar la solicitud todas las autoridades que consideres que la pueden tener. </a:t>
            </a:r>
            <a:endParaRPr lang="en-US" sz="2000">
              <a:latin typeface="Montserrat"/>
              <a:cs typeface="Calibri Light"/>
            </a:endParaRPr>
          </a:p>
          <a:p>
            <a:pPr marL="263525" algn="just">
              <a:lnSpc>
                <a:spcPct val="114999"/>
              </a:lnSpc>
              <a:spcBef>
                <a:spcPts val="0"/>
              </a:spcBef>
            </a:pPr>
            <a:endParaRPr lang="es-MX" sz="1400">
              <a:latin typeface="Montserrat"/>
              <a:cs typeface="Calibri Light"/>
            </a:endParaRPr>
          </a:p>
          <a:p>
            <a:pPr marL="263525" algn="just">
              <a:lnSpc>
                <a:spcPct val="114999"/>
              </a:lnSpc>
              <a:spcBef>
                <a:spcPts val="0"/>
              </a:spcBef>
            </a:pPr>
            <a:r>
              <a:rPr lang="es-MX" sz="2000" b="1">
                <a:latin typeface="Montserrat"/>
                <a:cs typeface="Calibri Light"/>
              </a:rPr>
              <a:t>3. Darte de alta en la Plataforma Nacional de Transparencia, </a:t>
            </a:r>
            <a:r>
              <a:rPr lang="es-MX" sz="2000">
                <a:latin typeface="Montserrat"/>
                <a:cs typeface="Calibri Light"/>
              </a:rPr>
              <a:t>si ya estás dado de alta, solo deberás ingresar al Sistema.</a:t>
            </a:r>
            <a:endParaRPr lang="en-US" sz="2000">
              <a:latin typeface="Montserrat"/>
              <a:cs typeface="Calibri Light"/>
            </a:endParaRPr>
          </a:p>
          <a:p>
            <a:pPr marL="263525" algn="just">
              <a:lnSpc>
                <a:spcPct val="114999"/>
              </a:lnSpc>
              <a:spcBef>
                <a:spcPts val="0"/>
              </a:spcBef>
            </a:pPr>
            <a:endParaRPr lang="es-MX" sz="1400">
              <a:latin typeface="Montserrat"/>
              <a:cs typeface="Calibri Light"/>
            </a:endParaRPr>
          </a:p>
          <a:p>
            <a:pPr algn="just">
              <a:lnSpc>
                <a:spcPct val="114999"/>
              </a:lnSpc>
              <a:spcBef>
                <a:spcPts val="0"/>
              </a:spcBef>
            </a:pPr>
            <a:r>
              <a:rPr lang="es-MX" sz="2000" b="1">
                <a:latin typeface="Montserrat"/>
                <a:cs typeface="Calibri Light"/>
              </a:rPr>
              <a:t>4. Ingresar la solicitud y generar el acuse.</a:t>
            </a:r>
            <a:endParaRPr lang="es-MX" sz="2000">
              <a:cs typeface="Calibri Light" panose="020F0302020204030204"/>
            </a:endParaRPr>
          </a:p>
        </p:txBody>
      </p:sp>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591132"/>
            <a:ext cx="5416379" cy="446131"/>
          </a:xfrm>
        </p:spPr>
        <p:txBody>
          <a:bodyPr vert="horz" lIns="91440" tIns="45720" rIns="91440" bIns="45720" rtlCol="0" anchor="t">
            <a:normAutofit/>
          </a:bodyPr>
          <a:lstStyle/>
          <a:p>
            <a:pPr algn="l"/>
            <a:r>
              <a:rPr lang="es-MX" b="1">
                <a:latin typeface="Montserrat"/>
                <a:ea typeface="+mj-ea"/>
                <a:cs typeface="Calibri Light"/>
              </a:rPr>
              <a:t>¿Cómo realizar una SAI?</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Tree>
    <p:extLst>
      <p:ext uri="{BB962C8B-B14F-4D97-AF65-F5344CB8AC3E}">
        <p14:creationId xmlns:p14="http://schemas.microsoft.com/office/powerpoint/2010/main" val="2099072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480064" y="3259029"/>
            <a:ext cx="10595378" cy="3068460"/>
          </a:xfrm>
        </p:spPr>
        <p:txBody>
          <a:bodyPr vert="horz" lIns="91440" tIns="45720" rIns="91440" bIns="45720" rtlCol="0" anchor="b">
            <a:noAutofit/>
          </a:bodyPr>
          <a:lstStyle/>
          <a:p>
            <a:pPr marL="571500" indent="-571500" algn="just">
              <a:lnSpc>
                <a:spcPct val="120000"/>
              </a:lnSpc>
              <a:spcBef>
                <a:spcPts val="0"/>
              </a:spcBef>
              <a:buFont typeface="Noto Sans Symbols,Sans-Serif"/>
              <a:buChar char="✔"/>
            </a:pPr>
            <a:r>
              <a:rPr lang="es-MX" sz="2000">
                <a:latin typeface="Montserrat"/>
                <a:cs typeface="Calibri Light"/>
              </a:rPr>
              <a:t>Redacta la solicitud de la manera más clara posible.</a:t>
            </a:r>
            <a:endParaRPr lang="en-US" sz="2000">
              <a:latin typeface="Montserrat"/>
              <a:cs typeface="Calibri Light"/>
            </a:endParaRPr>
          </a:p>
          <a:p>
            <a:pPr marL="571500" indent="-571500" algn="just">
              <a:lnSpc>
                <a:spcPct val="120000"/>
              </a:lnSpc>
              <a:spcBef>
                <a:spcPts val="1000"/>
              </a:spcBef>
              <a:buFont typeface="Noto Sans Symbols,Sans-Serif"/>
              <a:buChar char="✔"/>
            </a:pPr>
            <a:r>
              <a:rPr lang="es-MX" sz="2000">
                <a:latin typeface="Montserrat"/>
                <a:cs typeface="Calibri Light"/>
              </a:rPr>
              <a:t>En solicitudes de acceso a información pública, no debes incluir datos personales, recuerda que tanto las solicitudes como las respuestas serán públicas.</a:t>
            </a:r>
            <a:endParaRPr lang="en-US" sz="2000">
              <a:latin typeface="Montserrat"/>
              <a:cs typeface="Calibri Light"/>
            </a:endParaRPr>
          </a:p>
          <a:p>
            <a:pPr marL="571500" indent="-571500" algn="just">
              <a:lnSpc>
                <a:spcPct val="120000"/>
              </a:lnSpc>
              <a:spcBef>
                <a:spcPts val="1000"/>
              </a:spcBef>
              <a:buFont typeface="Noto Sans Symbols,Sans-Serif"/>
              <a:buChar char="✔"/>
            </a:pPr>
            <a:r>
              <a:rPr lang="es-MX" sz="2000">
                <a:latin typeface="Montserrat"/>
                <a:cs typeface="Calibri Light"/>
              </a:rPr>
              <a:t>Si no estás seguro del tipo de documento que requieres, menciónalo de forma general. Por ejemplo: Manual de Organización, Reglamento Interior o equivalente.</a:t>
            </a:r>
            <a:endParaRPr lang="en-US" sz="2000">
              <a:latin typeface="Montserrat"/>
              <a:cs typeface="Calibri Light"/>
            </a:endParaRPr>
          </a:p>
          <a:p>
            <a:pPr marL="571500" indent="-571500" algn="just">
              <a:lnSpc>
                <a:spcPct val="120000"/>
              </a:lnSpc>
              <a:spcBef>
                <a:spcPts val="1000"/>
              </a:spcBef>
              <a:buFont typeface="Noto Sans Symbols,Sans-Serif"/>
              <a:buChar char="✔"/>
            </a:pPr>
            <a:r>
              <a:rPr lang="es-MX" sz="2000">
                <a:latin typeface="Montserrat"/>
                <a:cs typeface="Calibri Light"/>
              </a:rPr>
              <a:t>Especifica el periodo, año o fecha o cualquier otro elemento relevante que facilite la búsqueda de la información.</a:t>
            </a:r>
            <a:endParaRPr lang="en-US" sz="2000">
              <a:latin typeface="Montserrat"/>
              <a:cs typeface="Calibri Light"/>
            </a:endParaRPr>
          </a:p>
          <a:p>
            <a:pPr marL="571500" indent="-571500" algn="just">
              <a:lnSpc>
                <a:spcPct val="120000"/>
              </a:lnSpc>
              <a:spcBef>
                <a:spcPts val="1000"/>
              </a:spcBef>
              <a:buFont typeface="Noto Sans Symbols,Sans-Serif"/>
              <a:buChar char="✔"/>
            </a:pPr>
            <a:r>
              <a:rPr lang="es-MX" sz="2000">
                <a:latin typeface="Montserrat"/>
                <a:cs typeface="Calibri Light"/>
              </a:rPr>
              <a:t>Especifica el nivel de desagregación que necesitas: por año, entidad federativa, género, edad, etc.</a:t>
            </a:r>
            <a:endParaRPr lang="en-US" sz="2000">
              <a:latin typeface="Montserrat"/>
              <a:cs typeface="Calibri Light"/>
            </a:endParaRPr>
          </a:p>
          <a:p>
            <a:pPr algn="just">
              <a:lnSpc>
                <a:spcPct val="114999"/>
              </a:lnSpc>
              <a:spcBef>
                <a:spcPts val="0"/>
              </a:spcBef>
            </a:pPr>
            <a:endParaRPr lang="es-MX" sz="2000" b="1">
              <a:solidFill>
                <a:schemeClr val="bg1">
                  <a:lumMod val="50000"/>
                </a:schemeClr>
              </a:solidFill>
              <a:latin typeface="Montserrat"/>
              <a:cs typeface="Calibri Light"/>
            </a:endParaRPr>
          </a:p>
        </p:txBody>
      </p:sp>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62252"/>
            <a:ext cx="5416379" cy="446131"/>
          </a:xfrm>
        </p:spPr>
        <p:txBody>
          <a:bodyPr vert="horz" lIns="91440" tIns="45720" rIns="91440" bIns="45720" rtlCol="0" anchor="t">
            <a:normAutofit/>
          </a:bodyPr>
          <a:lstStyle/>
          <a:p>
            <a:pPr algn="l"/>
            <a:r>
              <a:rPr lang="es-MX" b="1">
                <a:latin typeface="Montserrat"/>
                <a:ea typeface="+mj-ea"/>
                <a:cs typeface="Calibri Light"/>
              </a:rPr>
              <a:t>¿Cómo realizar una SAI?</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spTree>
    <p:extLst>
      <p:ext uri="{BB962C8B-B14F-4D97-AF65-F5344CB8AC3E}">
        <p14:creationId xmlns:p14="http://schemas.microsoft.com/office/powerpoint/2010/main" val="242649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62252"/>
            <a:ext cx="5416379" cy="446131"/>
          </a:xfrm>
        </p:spPr>
        <p:txBody>
          <a:bodyPr vert="horz" lIns="91440" tIns="45720" rIns="91440" bIns="45720" rtlCol="0" anchor="t">
            <a:normAutofit/>
          </a:bodyPr>
          <a:lstStyle/>
          <a:p>
            <a:pPr algn="l"/>
            <a:r>
              <a:rPr lang="es-MX" b="1">
                <a:latin typeface="Montserrat"/>
                <a:ea typeface="+mj-ea"/>
                <a:cs typeface="Calibri Light"/>
              </a:rPr>
              <a:t>Información estratégica</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graphicFrame>
        <p:nvGraphicFramePr>
          <p:cNvPr id="6" name="Tabla 5">
            <a:extLst>
              <a:ext uri="{FF2B5EF4-FFF2-40B4-BE49-F238E27FC236}">
                <a16:creationId xmlns:a16="http://schemas.microsoft.com/office/drawing/2014/main" id="{AA34DF3B-09C8-FF3D-7A97-E25C1C03E8A3}"/>
              </a:ext>
            </a:extLst>
          </p:cNvPr>
          <p:cNvGraphicFramePr>
            <a:graphicFrameLocks noGrp="1"/>
          </p:cNvGraphicFramePr>
          <p:nvPr>
            <p:extLst>
              <p:ext uri="{D42A27DB-BD31-4B8C-83A1-F6EECF244321}">
                <p14:modId xmlns:p14="http://schemas.microsoft.com/office/powerpoint/2010/main" val="797786175"/>
              </p:ext>
            </p:extLst>
          </p:nvPr>
        </p:nvGraphicFramePr>
        <p:xfrm>
          <a:off x="477520" y="1574800"/>
          <a:ext cx="10525760" cy="4511045"/>
        </p:xfrm>
        <a:graphic>
          <a:graphicData uri="http://schemas.openxmlformats.org/drawingml/2006/table">
            <a:tbl>
              <a:tblPr firstRow="1" bandRow="1">
                <a:tableStyleId>{5C22544A-7EE6-4342-B048-85BDC9FD1C3A}</a:tableStyleId>
              </a:tblPr>
              <a:tblGrid>
                <a:gridCol w="4866640">
                  <a:extLst>
                    <a:ext uri="{9D8B030D-6E8A-4147-A177-3AD203B41FA5}">
                      <a16:colId xmlns:a16="http://schemas.microsoft.com/office/drawing/2014/main" val="2949980497"/>
                    </a:ext>
                  </a:extLst>
                </a:gridCol>
                <a:gridCol w="5659120">
                  <a:extLst>
                    <a:ext uri="{9D8B030D-6E8A-4147-A177-3AD203B41FA5}">
                      <a16:colId xmlns:a16="http://schemas.microsoft.com/office/drawing/2014/main" val="1741683295"/>
                    </a:ext>
                  </a:extLst>
                </a:gridCol>
              </a:tblGrid>
              <a:tr h="569718">
                <a:tc>
                  <a:txBody>
                    <a:bodyPr/>
                    <a:lstStyle/>
                    <a:p>
                      <a:pPr algn="ctr"/>
                      <a:r>
                        <a:rPr lang="es-ES">
                          <a:solidFill>
                            <a:schemeClr val="tx1"/>
                          </a:solidFill>
                          <a:latin typeface="Montserrat"/>
                        </a:rPr>
                        <a:t>En lugar de</a:t>
                      </a:r>
                    </a:p>
                  </a:txBody>
                  <a:tcPr>
                    <a:solidFill>
                      <a:schemeClr val="bg2"/>
                    </a:solidFill>
                  </a:tcPr>
                </a:tc>
                <a:tc>
                  <a:txBody>
                    <a:bodyPr/>
                    <a:lstStyle/>
                    <a:p>
                      <a:pPr algn="ctr"/>
                      <a:r>
                        <a:rPr lang="es-ES">
                          <a:solidFill>
                            <a:schemeClr val="tx1"/>
                          </a:solidFill>
                          <a:latin typeface="Montserrat"/>
                        </a:rPr>
                        <a:t>Se recomienda utilizar</a:t>
                      </a:r>
                    </a:p>
                  </a:txBody>
                  <a:tcPr>
                    <a:solidFill>
                      <a:schemeClr val="bg2"/>
                    </a:solidFill>
                  </a:tcPr>
                </a:tc>
                <a:extLst>
                  <a:ext uri="{0D108BD9-81ED-4DB2-BD59-A6C34878D82A}">
                    <a16:rowId xmlns:a16="http://schemas.microsoft.com/office/drawing/2014/main" val="3929480453"/>
                  </a:ext>
                </a:extLst>
              </a:tr>
              <a:tr h="1531701">
                <a:tc>
                  <a:txBody>
                    <a:bodyPr/>
                    <a:lstStyle/>
                    <a:p>
                      <a:pPr lvl="0">
                        <a:buNone/>
                      </a:pPr>
                      <a:r>
                        <a:rPr lang="es-419" sz="1200" b="0" i="0" u="none" strike="noStrike" noProof="0">
                          <a:solidFill>
                            <a:srgbClr val="000000"/>
                          </a:solidFill>
                          <a:latin typeface="Montserrat"/>
                        </a:rPr>
                        <a:t>Hay muchos baches en la colonia Álamos y pasan los años sin que nadie los arregle, ¿hasta cuándo van a querer trabajar? </a:t>
                      </a:r>
                      <a:endParaRPr lang="es-ES">
                        <a:latin typeface="Montserrat"/>
                      </a:endParaRPr>
                    </a:p>
                  </a:txBody>
                  <a:tcPr>
                    <a:noFill/>
                  </a:tcPr>
                </a:tc>
                <a:tc>
                  <a:txBody>
                    <a:bodyPr/>
                    <a:lstStyle/>
                    <a:p>
                      <a:pPr lvl="0" algn="just">
                        <a:buNone/>
                      </a:pPr>
                      <a:r>
                        <a:rPr lang="es-419" sz="1200" b="0" i="0" u="none" strike="noStrike" noProof="0">
                          <a:solidFill>
                            <a:srgbClr val="000000"/>
                          </a:solidFill>
                          <a:latin typeface="Montserrat"/>
                        </a:rPr>
                        <a:t>Solicito información sobre: </a:t>
                      </a:r>
                    </a:p>
                    <a:p>
                      <a:pPr lvl="0" algn="just">
                        <a:buNone/>
                      </a:pPr>
                      <a:r>
                        <a:rPr lang="es-419" sz="1200" b="0" i="0" u="none" strike="noStrike" noProof="0">
                          <a:solidFill>
                            <a:srgbClr val="000000"/>
                          </a:solidFill>
                          <a:latin typeface="Montserrat"/>
                        </a:rPr>
                        <a:t>1.- El presupuesto asignado y ejercido para bacheo y pavimentación en el municipio de Puebla, en específico, para el cuadro donde se encuentra la colonia Álamos.</a:t>
                      </a:r>
                    </a:p>
                    <a:p>
                      <a:pPr lvl="0" algn="just">
                        <a:buNone/>
                      </a:pPr>
                      <a:r>
                        <a:rPr lang="es-419" sz="1200" b="0" i="0" u="none" strike="noStrike" noProof="0">
                          <a:solidFill>
                            <a:srgbClr val="000000"/>
                          </a:solidFill>
                          <a:latin typeface="Montserrat"/>
                        </a:rPr>
                        <a:t>2.- El proceso formal y requisitos necesarios para considerar la reparación de una calle dentro de los programas de la dependencia.</a:t>
                      </a:r>
                      <a:endParaRPr lang="es-ES">
                        <a:latin typeface="Montserrat"/>
                      </a:endParaRPr>
                    </a:p>
                  </a:txBody>
                  <a:tcPr>
                    <a:noFill/>
                  </a:tcPr>
                </a:tc>
                <a:extLst>
                  <a:ext uri="{0D108BD9-81ED-4DB2-BD59-A6C34878D82A}">
                    <a16:rowId xmlns:a16="http://schemas.microsoft.com/office/drawing/2014/main" val="1545915124"/>
                  </a:ext>
                </a:extLst>
              </a:tr>
              <a:tr h="1270193">
                <a:tc>
                  <a:txBody>
                    <a:bodyPr/>
                    <a:lstStyle/>
                    <a:p>
                      <a:pPr lvl="0">
                        <a:buNone/>
                      </a:pPr>
                      <a:r>
                        <a:rPr lang="es-419" sz="1200" b="0" i="0" u="none" strike="noStrike" noProof="0">
                          <a:solidFill>
                            <a:srgbClr val="000000"/>
                          </a:solidFill>
                          <a:latin typeface="Montserrat"/>
                        </a:rPr>
                        <a:t>En la clínica de salud número dos nunca hay médicos que puedan atender a la gente, necesitas mucha suerte para encontrarlos y nadie sabe nada. ¡ya estamos hartos!</a:t>
                      </a:r>
                      <a:endParaRPr lang="es-ES">
                        <a:latin typeface="Montserrat"/>
                      </a:endParaRPr>
                    </a:p>
                  </a:txBody>
                  <a:tcPr>
                    <a:noFill/>
                  </a:tcPr>
                </a:tc>
                <a:tc>
                  <a:txBody>
                    <a:bodyPr/>
                    <a:lstStyle/>
                    <a:p>
                      <a:pPr lvl="0">
                        <a:buNone/>
                      </a:pPr>
                      <a:r>
                        <a:rPr lang="es-419" sz="1200" b="0" i="0" u="none" strike="noStrike" noProof="0">
                          <a:solidFill>
                            <a:srgbClr val="000000"/>
                          </a:solidFill>
                          <a:latin typeface="Montserrat"/>
                        </a:rPr>
                        <a:t>Solicito información sobre:</a:t>
                      </a:r>
                    </a:p>
                    <a:p>
                      <a:pPr lvl="0">
                        <a:buNone/>
                      </a:pPr>
                      <a:r>
                        <a:rPr lang="es-419" sz="1200" b="0" i="0" u="none" strike="noStrike" noProof="0">
                          <a:solidFill>
                            <a:srgbClr val="000000"/>
                          </a:solidFill>
                          <a:latin typeface="Montserrat"/>
                        </a:rPr>
                        <a:t>1.- La cantidad de médicos adscritos a la clínica número dos, sus horarios laborales establecidos y salarios quincenales.</a:t>
                      </a:r>
                    </a:p>
                    <a:p>
                      <a:pPr lvl="0">
                        <a:buNone/>
                      </a:pPr>
                      <a:r>
                        <a:rPr lang="es-419" sz="1200" b="0" i="0" u="none" strike="noStrike" noProof="0">
                          <a:solidFill>
                            <a:srgbClr val="000000"/>
                          </a:solidFill>
                          <a:latin typeface="Montserrat"/>
                        </a:rPr>
                        <a:t>2.- Si cuentan con algún permiso o situación extraordinaria que los exente de cumplir con el punto anterior.</a:t>
                      </a:r>
                      <a:endParaRPr lang="es-ES">
                        <a:latin typeface="Montserrat"/>
                      </a:endParaRPr>
                    </a:p>
                  </a:txBody>
                  <a:tcPr>
                    <a:noFill/>
                  </a:tcPr>
                </a:tc>
                <a:extLst>
                  <a:ext uri="{0D108BD9-81ED-4DB2-BD59-A6C34878D82A}">
                    <a16:rowId xmlns:a16="http://schemas.microsoft.com/office/drawing/2014/main" val="1593539108"/>
                  </a:ext>
                </a:extLst>
              </a:tr>
              <a:tr h="1139433">
                <a:tc>
                  <a:txBody>
                    <a:bodyPr/>
                    <a:lstStyle/>
                    <a:p>
                      <a:pPr lvl="0">
                        <a:buNone/>
                      </a:pPr>
                      <a:r>
                        <a:rPr lang="es-419" sz="1200" b="0" i="0" u="none" strike="noStrike" noProof="0">
                          <a:solidFill>
                            <a:srgbClr val="000000"/>
                          </a:solidFill>
                          <a:latin typeface="Montserrat"/>
                        </a:rPr>
                        <a:t>Se han incrementado los robos en la colonia Chapultepec y casi no pasan las patrullas, ¿qué podemos hacer ante este grave problema?</a:t>
                      </a:r>
                      <a:endParaRPr lang="es-ES">
                        <a:latin typeface="Montserrat"/>
                      </a:endParaRPr>
                    </a:p>
                  </a:txBody>
                  <a:tcPr>
                    <a:noFill/>
                  </a:tcPr>
                </a:tc>
                <a:tc>
                  <a:txBody>
                    <a:bodyPr/>
                    <a:lstStyle/>
                    <a:p>
                      <a:pPr lvl="0">
                        <a:buNone/>
                      </a:pPr>
                      <a:r>
                        <a:rPr lang="es-419" sz="1200" b="0" i="0" u="none" strike="noStrike" noProof="0">
                          <a:solidFill>
                            <a:srgbClr val="000000"/>
                          </a:solidFill>
                          <a:latin typeface="Montserrat"/>
                        </a:rPr>
                        <a:t>Solicito información sobre:</a:t>
                      </a:r>
                    </a:p>
                    <a:p>
                      <a:pPr lvl="0">
                        <a:buNone/>
                      </a:pPr>
                      <a:r>
                        <a:rPr lang="es-419" sz="1200" b="0" i="0" u="none" strike="noStrike" noProof="0">
                          <a:solidFill>
                            <a:srgbClr val="000000"/>
                          </a:solidFill>
                          <a:latin typeface="Montserrat"/>
                        </a:rPr>
                        <a:t>1.- Los programas existentes a nivel colonia para prevenir y disminuir la delincuencia.</a:t>
                      </a:r>
                    </a:p>
                    <a:p>
                      <a:pPr lvl="0">
                        <a:buNone/>
                      </a:pPr>
                      <a:r>
                        <a:rPr lang="es-419" sz="1200" b="0" i="0" u="none" strike="noStrike" noProof="0">
                          <a:solidFill>
                            <a:srgbClr val="000000"/>
                          </a:solidFill>
                          <a:latin typeface="Montserrat"/>
                        </a:rPr>
                        <a:t>2.- El proceso formal y requisitos necesarios para aumentar los rondines de seguridad por parte de los efectivos del municipio.</a:t>
                      </a:r>
                      <a:endParaRPr lang="es-ES">
                        <a:latin typeface="Montserrat"/>
                      </a:endParaRPr>
                    </a:p>
                  </a:txBody>
                  <a:tcPr>
                    <a:noFill/>
                  </a:tcPr>
                </a:tc>
                <a:extLst>
                  <a:ext uri="{0D108BD9-81ED-4DB2-BD59-A6C34878D82A}">
                    <a16:rowId xmlns:a16="http://schemas.microsoft.com/office/drawing/2014/main" val="821851340"/>
                  </a:ext>
                </a:extLst>
              </a:tr>
            </a:tbl>
          </a:graphicData>
        </a:graphic>
      </p:graphicFrame>
    </p:spTree>
    <p:extLst>
      <p:ext uri="{BB962C8B-B14F-4D97-AF65-F5344CB8AC3E}">
        <p14:creationId xmlns:p14="http://schemas.microsoft.com/office/powerpoint/2010/main" val="58101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62252"/>
            <a:ext cx="5416379" cy="446131"/>
          </a:xfrm>
        </p:spPr>
        <p:txBody>
          <a:bodyPr vert="horz" lIns="91440" tIns="45720" rIns="91440" bIns="45720" rtlCol="0" anchor="t">
            <a:normAutofit/>
          </a:bodyPr>
          <a:lstStyle/>
          <a:p>
            <a:pPr algn="l"/>
            <a:r>
              <a:rPr lang="es-MX" b="1" dirty="0">
                <a:latin typeface="Montserrat"/>
                <a:ea typeface="+mj-ea"/>
                <a:cs typeface="Calibri Light"/>
              </a:rPr>
              <a:t>Ubicar al sujeto obligado</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graphicFrame>
        <p:nvGraphicFramePr>
          <p:cNvPr id="6" name="Tabla 5">
            <a:extLst>
              <a:ext uri="{FF2B5EF4-FFF2-40B4-BE49-F238E27FC236}">
                <a16:creationId xmlns:a16="http://schemas.microsoft.com/office/drawing/2014/main" id="{5886919A-3F68-5D72-C167-DC0D9E8E2F91}"/>
              </a:ext>
            </a:extLst>
          </p:cNvPr>
          <p:cNvGraphicFramePr>
            <a:graphicFrameLocks noGrp="1"/>
          </p:cNvGraphicFramePr>
          <p:nvPr>
            <p:extLst>
              <p:ext uri="{D42A27DB-BD31-4B8C-83A1-F6EECF244321}">
                <p14:modId xmlns:p14="http://schemas.microsoft.com/office/powerpoint/2010/main" val="480551360"/>
              </p:ext>
            </p:extLst>
          </p:nvPr>
        </p:nvGraphicFramePr>
        <p:xfrm>
          <a:off x="1808480" y="1565656"/>
          <a:ext cx="8168640" cy="4118048"/>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2514597038"/>
                    </a:ext>
                  </a:extLst>
                </a:gridCol>
                <a:gridCol w="2722880">
                  <a:extLst>
                    <a:ext uri="{9D8B030D-6E8A-4147-A177-3AD203B41FA5}">
                      <a16:colId xmlns:a16="http://schemas.microsoft.com/office/drawing/2014/main" val="404790040"/>
                    </a:ext>
                  </a:extLst>
                </a:gridCol>
                <a:gridCol w="2722880">
                  <a:extLst>
                    <a:ext uri="{9D8B030D-6E8A-4147-A177-3AD203B41FA5}">
                      <a16:colId xmlns:a16="http://schemas.microsoft.com/office/drawing/2014/main" val="1737082239"/>
                    </a:ext>
                  </a:extLst>
                </a:gridCol>
              </a:tblGrid>
              <a:tr h="370840">
                <a:tc>
                  <a:txBody>
                    <a:bodyPr/>
                    <a:lstStyle/>
                    <a:p>
                      <a:pPr algn="ctr"/>
                      <a:r>
                        <a:rPr lang="es-ES">
                          <a:solidFill>
                            <a:schemeClr val="tx1"/>
                          </a:solidFill>
                        </a:rPr>
                        <a:t>Tema</a:t>
                      </a:r>
                    </a:p>
                  </a:txBody>
                  <a:tcPr>
                    <a:solidFill>
                      <a:schemeClr val="bg2"/>
                    </a:solidFill>
                  </a:tcPr>
                </a:tc>
                <a:tc>
                  <a:txBody>
                    <a:bodyPr/>
                    <a:lstStyle/>
                    <a:p>
                      <a:pPr algn="ctr"/>
                      <a:r>
                        <a:rPr lang="es-ES">
                          <a:solidFill>
                            <a:schemeClr val="tx1"/>
                          </a:solidFill>
                        </a:rPr>
                        <a:t>Nivel</a:t>
                      </a:r>
                    </a:p>
                  </a:txBody>
                  <a:tcPr>
                    <a:solidFill>
                      <a:schemeClr val="bg2"/>
                    </a:solidFill>
                  </a:tcPr>
                </a:tc>
                <a:tc>
                  <a:txBody>
                    <a:bodyPr/>
                    <a:lstStyle/>
                    <a:p>
                      <a:pPr algn="ctr"/>
                      <a:r>
                        <a:rPr lang="es-ES">
                          <a:solidFill>
                            <a:schemeClr val="tx1"/>
                          </a:solidFill>
                        </a:rPr>
                        <a:t>Dependencia</a:t>
                      </a:r>
                    </a:p>
                  </a:txBody>
                  <a:tcPr>
                    <a:solidFill>
                      <a:schemeClr val="bg2"/>
                    </a:solidFill>
                  </a:tcPr>
                </a:tc>
                <a:extLst>
                  <a:ext uri="{0D108BD9-81ED-4DB2-BD59-A6C34878D82A}">
                    <a16:rowId xmlns:a16="http://schemas.microsoft.com/office/drawing/2014/main" val="2181630463"/>
                  </a:ext>
                </a:extLst>
              </a:tr>
              <a:tr h="370840">
                <a:tc>
                  <a:txBody>
                    <a:bodyPr/>
                    <a:lstStyle/>
                    <a:p>
                      <a:pPr lvl="0" algn="ctr">
                        <a:buNone/>
                      </a:pPr>
                      <a:br>
                        <a:rPr lang="es-419" sz="1100">
                          <a:effectLst/>
                          <a:latin typeface="Montserrat"/>
                        </a:rPr>
                      </a:br>
                      <a:r>
                        <a:rPr lang="es-419" sz="1100">
                          <a:effectLst/>
                          <a:latin typeface="Montserrat"/>
                        </a:rPr>
                        <a:t>Servicios públicos (bacheo)</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noFill/>
                  </a:tcPr>
                </a:tc>
                <a:tc>
                  <a:txBody>
                    <a:bodyPr/>
                    <a:lstStyle/>
                    <a:p>
                      <a:pPr lvl="0" algn="ctr">
                        <a:buNone/>
                      </a:pPr>
                      <a:br>
                        <a:rPr lang="es-419" sz="1100">
                          <a:effectLst/>
                          <a:latin typeface="Montserrat"/>
                        </a:rPr>
                      </a:br>
                      <a:r>
                        <a:rPr lang="es-419" sz="1100">
                          <a:effectLst/>
                          <a:latin typeface="Montserrat"/>
                        </a:rPr>
                        <a:t>Municipal</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noFill/>
                  </a:tcPr>
                </a:tc>
                <a:tc>
                  <a:txBody>
                    <a:bodyPr/>
                    <a:lstStyle/>
                    <a:p>
                      <a:pPr lvl="0" algn="ctr">
                        <a:buNone/>
                      </a:pPr>
                      <a:r>
                        <a:rPr lang="es-419" sz="1100">
                          <a:effectLst/>
                          <a:latin typeface="Montserrat"/>
                        </a:rPr>
                        <a:t>Secretaría de Infraestructura y Servicios Públicos del municipio o equivalente</a:t>
                      </a:r>
                      <a:endParaRPr lang="es-419" sz="1100">
                        <a:effectLst/>
                      </a:endParaRPr>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3159422"/>
                  </a:ext>
                </a:extLst>
              </a:tr>
              <a:tr h="370840">
                <a:tc>
                  <a:txBody>
                    <a:bodyPr/>
                    <a:lstStyle/>
                    <a:p>
                      <a:pPr lvl="0" algn="ctr">
                        <a:buNone/>
                      </a:pPr>
                      <a:br>
                        <a:rPr lang="es-419" sz="1100">
                          <a:effectLst/>
                          <a:latin typeface="Montserrat"/>
                        </a:rPr>
                      </a:br>
                      <a:r>
                        <a:rPr lang="es-419" sz="1100">
                          <a:effectLst/>
                          <a:latin typeface="Montserrat"/>
                        </a:rPr>
                        <a:t>Salud</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br>
                        <a:rPr lang="es-419" sz="1100">
                          <a:effectLst/>
                          <a:latin typeface="Montserrat"/>
                        </a:rPr>
                      </a:br>
                      <a:r>
                        <a:rPr lang="es-419" sz="1100">
                          <a:effectLst/>
                          <a:latin typeface="Montserrat"/>
                        </a:rPr>
                        <a:t>Estatal o Federal</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r>
                        <a:rPr lang="es-419" sz="1100">
                          <a:effectLst/>
                          <a:latin typeface="Montserrat"/>
                        </a:rPr>
                        <a:t>Secretaría de Salud del Estado o Institución de Salud como IMSS, ISSSTE, entre otras. </a:t>
                      </a:r>
                      <a:endParaRPr lang="es-419" sz="1100">
                        <a:effectLst/>
                      </a:endParaRPr>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375229"/>
                  </a:ext>
                </a:extLst>
              </a:tr>
              <a:tr h="370840">
                <a:tc>
                  <a:txBody>
                    <a:bodyPr/>
                    <a:lstStyle/>
                    <a:p>
                      <a:pPr lvl="0" algn="ctr">
                        <a:buNone/>
                      </a:pPr>
                      <a:br>
                        <a:rPr lang="es-419" sz="1100">
                          <a:effectLst/>
                          <a:latin typeface="Montserrat"/>
                        </a:rPr>
                      </a:br>
                      <a:r>
                        <a:rPr lang="es-419" sz="1100">
                          <a:effectLst/>
                          <a:latin typeface="Montserrat"/>
                        </a:rPr>
                        <a:t>Seguridad (delitos)</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br>
                        <a:rPr lang="es-419" sz="1100">
                          <a:effectLst/>
                          <a:latin typeface="Montserrat"/>
                        </a:rPr>
                      </a:br>
                      <a:r>
                        <a:rPr lang="es-419" sz="1100">
                          <a:effectLst/>
                          <a:latin typeface="Montserrat"/>
                        </a:rPr>
                        <a:t>Municipal o Estatal</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r>
                        <a:rPr lang="es-419" sz="1100">
                          <a:effectLst/>
                          <a:latin typeface="Montserrat"/>
                        </a:rPr>
                        <a:t>Secretaría de Seguridad Pública municipal o Policía Estatal</a:t>
                      </a:r>
                      <a:endParaRPr lang="es-419" sz="1100">
                        <a:effectLst/>
                      </a:endParaRPr>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08611"/>
                  </a:ext>
                </a:extLst>
              </a:tr>
              <a:tr h="370840">
                <a:tc>
                  <a:txBody>
                    <a:bodyPr/>
                    <a:lstStyle/>
                    <a:p>
                      <a:pPr lvl="0" algn="ctr">
                        <a:buNone/>
                      </a:pPr>
                      <a:br>
                        <a:rPr lang="es-419" sz="1400">
                          <a:effectLst/>
                          <a:latin typeface="Montserrat"/>
                        </a:rPr>
                      </a:br>
                      <a:br>
                        <a:rPr lang="es-419" sz="1100">
                          <a:effectLst/>
                          <a:latin typeface="Montserrat"/>
                        </a:rPr>
                      </a:br>
                      <a:r>
                        <a:rPr lang="es-419" sz="1100">
                          <a:effectLst/>
                          <a:latin typeface="Montserrat"/>
                        </a:rPr>
                        <a:t>Medio ambiente (bienestar/control animal)</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br>
                        <a:rPr lang="es-419" sz="1400">
                          <a:effectLst/>
                          <a:latin typeface="Montserrat"/>
                        </a:rPr>
                      </a:br>
                      <a:br>
                        <a:rPr lang="es-419" sz="1100">
                          <a:effectLst/>
                          <a:latin typeface="Montserrat"/>
                        </a:rPr>
                      </a:br>
                      <a:r>
                        <a:rPr lang="es-419" sz="1100">
                          <a:effectLst/>
                          <a:latin typeface="Montserrat"/>
                        </a:rPr>
                        <a:t>Federal, Estatal o Municipal</a:t>
                      </a:r>
                      <a:endParaRPr lang="es-ES"/>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ctr">
                        <a:buNone/>
                      </a:pPr>
                      <a:r>
                        <a:rPr lang="es-419" sz="1100">
                          <a:effectLst/>
                          <a:latin typeface="Montserrat"/>
                        </a:rPr>
                        <a:t>Secretarías de Medio Ambiente y sus órganos desconcentrados en bienestar animal, o protección/control animal municipal</a:t>
                      </a:r>
                      <a:endParaRPr lang="es-419" sz="1100">
                        <a:effectLst/>
                      </a:endParaRPr>
                    </a:p>
                  </a:txBody>
                  <a:tcPr marL="169316" marR="169316" marT="169316" marB="1693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5556760"/>
                  </a:ext>
                </a:extLst>
              </a:tr>
            </a:tbl>
          </a:graphicData>
        </a:graphic>
      </p:graphicFrame>
    </p:spTree>
    <p:extLst>
      <p:ext uri="{BB962C8B-B14F-4D97-AF65-F5344CB8AC3E}">
        <p14:creationId xmlns:p14="http://schemas.microsoft.com/office/powerpoint/2010/main" val="2988422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fontScale="85000" lnSpcReduction="10000"/>
          </a:bodyPr>
          <a:lstStyle/>
          <a:p>
            <a:pPr algn="l"/>
            <a:r>
              <a:rPr lang="es-MX" b="1">
                <a:latin typeface="Montserrat"/>
                <a:ea typeface="+mj-ea"/>
                <a:cs typeface="Calibri Light"/>
              </a:rPr>
              <a:t>Sistema de medios de impugnación</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Interfaz de usuario gráfica, Texto, Aplicación&#10;&#10;Descripción generada automáticamente">
            <a:extLst>
              <a:ext uri="{FF2B5EF4-FFF2-40B4-BE49-F238E27FC236}">
                <a16:creationId xmlns:a16="http://schemas.microsoft.com/office/drawing/2014/main" id="{6953D083-41C2-2194-BFEE-4A4820453687}"/>
              </a:ext>
            </a:extLst>
          </p:cNvPr>
          <p:cNvPicPr>
            <a:picLocks noChangeAspect="1"/>
          </p:cNvPicPr>
          <p:nvPr/>
        </p:nvPicPr>
        <p:blipFill>
          <a:blip r:embed="rId2"/>
          <a:stretch>
            <a:fillRect/>
          </a:stretch>
        </p:blipFill>
        <p:spPr>
          <a:xfrm>
            <a:off x="232926" y="3507160"/>
            <a:ext cx="6346527" cy="2459787"/>
          </a:xfrm>
          <a:prstGeom prst="rect">
            <a:avLst/>
          </a:prstGeom>
        </p:spPr>
      </p:pic>
      <p:pic>
        <p:nvPicPr>
          <p:cNvPr id="5" name="Imagen 4" descr="Icono&#10;&#10;Descripción generada automáticamente">
            <a:extLst>
              <a:ext uri="{FF2B5EF4-FFF2-40B4-BE49-F238E27FC236}">
                <a16:creationId xmlns:a16="http://schemas.microsoft.com/office/drawing/2014/main" id="{222DD689-F457-4430-8AF9-A0B9A8834DA6}"/>
              </a:ext>
            </a:extLst>
          </p:cNvPr>
          <p:cNvPicPr>
            <a:picLocks noChangeAspect="1"/>
          </p:cNvPicPr>
          <p:nvPr/>
        </p:nvPicPr>
        <p:blipFill>
          <a:blip r:embed="rId3"/>
          <a:stretch>
            <a:fillRect/>
          </a:stretch>
        </p:blipFill>
        <p:spPr>
          <a:xfrm>
            <a:off x="2146952" y="1357528"/>
            <a:ext cx="2758476" cy="2079506"/>
          </a:xfrm>
          <a:prstGeom prst="rect">
            <a:avLst/>
          </a:prstGeom>
        </p:spPr>
      </p:pic>
      <p:pic>
        <p:nvPicPr>
          <p:cNvPr id="6" name="Imagen 5">
            <a:extLst>
              <a:ext uri="{FF2B5EF4-FFF2-40B4-BE49-F238E27FC236}">
                <a16:creationId xmlns:a16="http://schemas.microsoft.com/office/drawing/2014/main" id="{5AFA6342-CAE2-56FD-84CA-8D46E3BA33D5}"/>
              </a:ext>
            </a:extLst>
          </p:cNvPr>
          <p:cNvPicPr>
            <a:picLocks noChangeAspect="1"/>
          </p:cNvPicPr>
          <p:nvPr/>
        </p:nvPicPr>
        <p:blipFill>
          <a:blip r:embed="rId4"/>
          <a:stretch>
            <a:fillRect/>
          </a:stretch>
        </p:blipFill>
        <p:spPr>
          <a:xfrm>
            <a:off x="6747774" y="1924620"/>
            <a:ext cx="5279175" cy="3422829"/>
          </a:xfrm>
          <a:prstGeom prst="rect">
            <a:avLst/>
          </a:prstGeom>
        </p:spPr>
      </p:pic>
    </p:spTree>
    <p:extLst>
      <p:ext uri="{BB962C8B-B14F-4D97-AF65-F5344CB8AC3E}">
        <p14:creationId xmlns:p14="http://schemas.microsoft.com/office/powerpoint/2010/main" val="4292122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fontScale="85000" lnSpcReduction="10000"/>
          </a:bodyPr>
          <a:lstStyle/>
          <a:p>
            <a:pPr algn="l"/>
            <a:r>
              <a:rPr lang="es-MX" b="1">
                <a:latin typeface="Montserrat"/>
                <a:ea typeface="+mj-ea"/>
                <a:cs typeface="Calibri Light"/>
              </a:rPr>
              <a:t>Navegar entre temáticas y solicitudes</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descr="Interfaz de usuario gráfica, Texto, Aplicación, Correo electrónico&#10;&#10;Descripción generada automáticamente">
            <a:extLst>
              <a:ext uri="{FF2B5EF4-FFF2-40B4-BE49-F238E27FC236}">
                <a16:creationId xmlns:a16="http://schemas.microsoft.com/office/drawing/2014/main" id="{2FAD5308-705E-0D90-D40D-FF13DE2D8C8F}"/>
              </a:ext>
            </a:extLst>
          </p:cNvPr>
          <p:cNvPicPr>
            <a:picLocks noChangeAspect="1"/>
          </p:cNvPicPr>
          <p:nvPr/>
        </p:nvPicPr>
        <p:blipFill>
          <a:blip r:embed="rId2"/>
          <a:stretch>
            <a:fillRect/>
          </a:stretch>
        </p:blipFill>
        <p:spPr>
          <a:xfrm>
            <a:off x="130493" y="1591628"/>
            <a:ext cx="7359015" cy="1348105"/>
          </a:xfrm>
          <a:prstGeom prst="rect">
            <a:avLst/>
          </a:prstGeom>
        </p:spPr>
      </p:pic>
      <p:pic>
        <p:nvPicPr>
          <p:cNvPr id="5" name="Imagen 4" descr="Interfaz de usuario gráfica, Aplicación, Teams&#10;&#10;Descripción generada automáticamente">
            <a:extLst>
              <a:ext uri="{FF2B5EF4-FFF2-40B4-BE49-F238E27FC236}">
                <a16:creationId xmlns:a16="http://schemas.microsoft.com/office/drawing/2014/main" id="{B8820920-EEBE-556D-11FE-72F5FCE64956}"/>
              </a:ext>
            </a:extLst>
          </p:cNvPr>
          <p:cNvPicPr>
            <a:picLocks noChangeAspect="1"/>
          </p:cNvPicPr>
          <p:nvPr/>
        </p:nvPicPr>
        <p:blipFill>
          <a:blip r:embed="rId3"/>
          <a:stretch>
            <a:fillRect/>
          </a:stretch>
        </p:blipFill>
        <p:spPr>
          <a:xfrm>
            <a:off x="374333" y="3182620"/>
            <a:ext cx="6881495" cy="3296920"/>
          </a:xfrm>
          <a:prstGeom prst="rect">
            <a:avLst/>
          </a:prstGeom>
        </p:spPr>
      </p:pic>
      <p:pic>
        <p:nvPicPr>
          <p:cNvPr id="6" name="Imagen 5">
            <a:extLst>
              <a:ext uri="{FF2B5EF4-FFF2-40B4-BE49-F238E27FC236}">
                <a16:creationId xmlns:a16="http://schemas.microsoft.com/office/drawing/2014/main" id="{0E3E601E-49C3-9BAE-0525-BB69E8AA45FD}"/>
              </a:ext>
            </a:extLst>
          </p:cNvPr>
          <p:cNvPicPr>
            <a:picLocks noChangeAspect="1"/>
          </p:cNvPicPr>
          <p:nvPr/>
        </p:nvPicPr>
        <p:blipFill>
          <a:blip r:embed="rId4"/>
          <a:stretch>
            <a:fillRect/>
          </a:stretch>
        </p:blipFill>
        <p:spPr>
          <a:xfrm>
            <a:off x="7569200" y="2498090"/>
            <a:ext cx="4470400" cy="2948940"/>
          </a:xfrm>
          <a:prstGeom prst="rect">
            <a:avLst/>
          </a:prstGeom>
        </p:spPr>
      </p:pic>
    </p:spTree>
    <p:extLst>
      <p:ext uri="{BB962C8B-B14F-4D97-AF65-F5344CB8AC3E}">
        <p14:creationId xmlns:p14="http://schemas.microsoft.com/office/powerpoint/2010/main" val="1866196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611452"/>
            <a:ext cx="5416379" cy="446131"/>
          </a:xfrm>
        </p:spPr>
        <p:txBody>
          <a:bodyPr vert="horz" lIns="91440" tIns="45720" rIns="91440" bIns="45720" rtlCol="0" anchor="t">
            <a:normAutofit/>
          </a:bodyPr>
          <a:lstStyle/>
          <a:p>
            <a:pPr algn="l"/>
            <a:r>
              <a:rPr lang="es-MX" b="1">
                <a:latin typeface="Montserrat"/>
                <a:ea typeface="+mj-ea"/>
                <a:cs typeface="Calibri Light"/>
              </a:rPr>
              <a:t>Buscadores temáticos</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2" name="Imagen 1">
            <a:extLst>
              <a:ext uri="{FF2B5EF4-FFF2-40B4-BE49-F238E27FC236}">
                <a16:creationId xmlns:a16="http://schemas.microsoft.com/office/drawing/2014/main" id="{AC19169A-55FF-4873-3617-C0779F0F94D8}"/>
              </a:ext>
            </a:extLst>
          </p:cNvPr>
          <p:cNvPicPr>
            <a:picLocks noChangeAspect="1"/>
          </p:cNvPicPr>
          <p:nvPr/>
        </p:nvPicPr>
        <p:blipFill>
          <a:blip r:embed="rId2"/>
          <a:stretch>
            <a:fillRect/>
          </a:stretch>
        </p:blipFill>
        <p:spPr>
          <a:xfrm>
            <a:off x="3585755" y="4122093"/>
            <a:ext cx="5821680" cy="1968500"/>
          </a:xfrm>
          <a:prstGeom prst="rect">
            <a:avLst/>
          </a:prstGeom>
        </p:spPr>
      </p:pic>
      <p:pic>
        <p:nvPicPr>
          <p:cNvPr id="7" name="Imagen 6">
            <a:extLst>
              <a:ext uri="{FF2B5EF4-FFF2-40B4-BE49-F238E27FC236}">
                <a16:creationId xmlns:a16="http://schemas.microsoft.com/office/drawing/2014/main" id="{9A17E9CC-B88B-D615-BCCB-CEB52E927569}"/>
              </a:ext>
            </a:extLst>
          </p:cNvPr>
          <p:cNvPicPr>
            <a:picLocks noChangeAspect="1"/>
          </p:cNvPicPr>
          <p:nvPr/>
        </p:nvPicPr>
        <p:blipFill>
          <a:blip r:embed="rId3"/>
          <a:stretch>
            <a:fillRect/>
          </a:stretch>
        </p:blipFill>
        <p:spPr>
          <a:xfrm>
            <a:off x="374900" y="1442891"/>
            <a:ext cx="11660582" cy="2443309"/>
          </a:xfrm>
          <a:prstGeom prst="rect">
            <a:avLst/>
          </a:prstGeom>
        </p:spPr>
      </p:pic>
    </p:spTree>
    <p:extLst>
      <p:ext uri="{BB962C8B-B14F-4D97-AF65-F5344CB8AC3E}">
        <p14:creationId xmlns:p14="http://schemas.microsoft.com/office/powerpoint/2010/main" val="3476410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D4FE2-D3EC-DF5F-8FB8-F129EE69D6B0}"/>
              </a:ext>
            </a:extLst>
          </p:cNvPr>
          <p:cNvSpPr>
            <a:spLocks noGrp="1"/>
          </p:cNvSpPr>
          <p:nvPr>
            <p:ph type="ctrTitle"/>
          </p:nvPr>
        </p:nvSpPr>
        <p:spPr>
          <a:xfrm>
            <a:off x="984422" y="5028556"/>
            <a:ext cx="5284573" cy="446131"/>
          </a:xfrm>
        </p:spPr>
        <p:txBody>
          <a:bodyPr>
            <a:noAutofit/>
          </a:bodyPr>
          <a:lstStyle/>
          <a:p>
            <a:pPr algn="r"/>
            <a:r>
              <a:rPr lang="es-MX" sz="3400" b="1">
                <a:solidFill>
                  <a:schemeClr val="bg1"/>
                </a:solidFill>
              </a:rPr>
              <a:t>Gracias por su atención</a:t>
            </a:r>
          </a:p>
        </p:txBody>
      </p:sp>
      <p:pic>
        <p:nvPicPr>
          <p:cNvPr id="6" name="Imagen 5">
            <a:extLst>
              <a:ext uri="{FF2B5EF4-FFF2-40B4-BE49-F238E27FC236}">
                <a16:creationId xmlns:a16="http://schemas.microsoft.com/office/drawing/2014/main" id="{AFA2A3EF-E0A5-676E-A413-06F55E6B729A}"/>
              </a:ext>
            </a:extLst>
          </p:cNvPr>
          <p:cNvPicPr>
            <a:picLocks noChangeAspect="1"/>
          </p:cNvPicPr>
          <p:nvPr/>
        </p:nvPicPr>
        <p:blipFill>
          <a:blip r:embed="rId3"/>
          <a:stretch>
            <a:fillRect/>
          </a:stretch>
        </p:blipFill>
        <p:spPr>
          <a:xfrm>
            <a:off x="609719" y="2732288"/>
            <a:ext cx="3548157" cy="1187683"/>
          </a:xfrm>
          <a:prstGeom prst="rect">
            <a:avLst/>
          </a:prstGeom>
        </p:spPr>
      </p:pic>
      <p:pic>
        <p:nvPicPr>
          <p:cNvPr id="8" name="Imagen 7">
            <a:extLst>
              <a:ext uri="{FF2B5EF4-FFF2-40B4-BE49-F238E27FC236}">
                <a16:creationId xmlns:a16="http://schemas.microsoft.com/office/drawing/2014/main" id="{57E4E64C-FB2C-7CE1-57E7-3C7D24C1F778}"/>
              </a:ext>
            </a:extLst>
          </p:cNvPr>
          <p:cNvPicPr>
            <a:picLocks noChangeAspect="1"/>
          </p:cNvPicPr>
          <p:nvPr/>
        </p:nvPicPr>
        <p:blipFill>
          <a:blip r:embed="rId4"/>
          <a:stretch>
            <a:fillRect/>
          </a:stretch>
        </p:blipFill>
        <p:spPr>
          <a:xfrm>
            <a:off x="4157876" y="723121"/>
            <a:ext cx="3682314" cy="1320384"/>
          </a:xfrm>
          <a:prstGeom prst="rect">
            <a:avLst/>
          </a:prstGeom>
        </p:spPr>
      </p:pic>
      <p:pic>
        <p:nvPicPr>
          <p:cNvPr id="10" name="Imagen 9">
            <a:extLst>
              <a:ext uri="{FF2B5EF4-FFF2-40B4-BE49-F238E27FC236}">
                <a16:creationId xmlns:a16="http://schemas.microsoft.com/office/drawing/2014/main" id="{74748E44-CD37-1CD1-0231-C94760244679}"/>
              </a:ext>
            </a:extLst>
          </p:cNvPr>
          <p:cNvPicPr>
            <a:picLocks noChangeAspect="1"/>
          </p:cNvPicPr>
          <p:nvPr/>
        </p:nvPicPr>
        <p:blipFill>
          <a:blip r:embed="rId5"/>
          <a:stretch>
            <a:fillRect/>
          </a:stretch>
        </p:blipFill>
        <p:spPr>
          <a:xfrm>
            <a:off x="927958" y="514723"/>
            <a:ext cx="2698750" cy="1606550"/>
          </a:xfrm>
          <a:prstGeom prst="rect">
            <a:avLst/>
          </a:prstGeom>
        </p:spPr>
      </p:pic>
      <p:pic>
        <p:nvPicPr>
          <p:cNvPr id="7" name="Imagen 6">
            <a:extLst>
              <a:ext uri="{FF2B5EF4-FFF2-40B4-BE49-F238E27FC236}">
                <a16:creationId xmlns:a16="http://schemas.microsoft.com/office/drawing/2014/main" id="{4C2F3278-979B-4399-AED3-780DCED17F45}"/>
              </a:ext>
            </a:extLst>
          </p:cNvPr>
          <p:cNvPicPr>
            <a:picLocks noChangeAspect="1"/>
          </p:cNvPicPr>
          <p:nvPr/>
        </p:nvPicPr>
        <p:blipFill>
          <a:blip r:embed="rId6"/>
          <a:stretch>
            <a:fillRect/>
          </a:stretch>
        </p:blipFill>
        <p:spPr>
          <a:xfrm>
            <a:off x="8224837" y="678272"/>
            <a:ext cx="3525203" cy="1410081"/>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561685F0-53AA-3F79-A0FD-6DBDD31C06D3}"/>
              </a:ext>
            </a:extLst>
          </p:cNvPr>
          <p:cNvPicPr>
            <a:picLocks noChangeAspect="1"/>
          </p:cNvPicPr>
          <p:nvPr/>
        </p:nvPicPr>
        <p:blipFill>
          <a:blip r:embed="rId7"/>
          <a:stretch>
            <a:fillRect/>
          </a:stretch>
        </p:blipFill>
        <p:spPr>
          <a:xfrm>
            <a:off x="4702892" y="2320874"/>
            <a:ext cx="2601862" cy="2216253"/>
          </a:xfrm>
          <a:prstGeom prst="rect">
            <a:avLst/>
          </a:prstGeom>
        </p:spPr>
      </p:pic>
      <p:pic>
        <p:nvPicPr>
          <p:cNvPr id="4" name="Imagen 3" descr="Código QR&#10;&#10;Descripción generada automáticamente">
            <a:extLst>
              <a:ext uri="{FF2B5EF4-FFF2-40B4-BE49-F238E27FC236}">
                <a16:creationId xmlns:a16="http://schemas.microsoft.com/office/drawing/2014/main" id="{4636C2E4-C126-453B-3EBF-B1ABA9A34D5A}"/>
              </a:ext>
            </a:extLst>
          </p:cNvPr>
          <p:cNvPicPr>
            <a:picLocks noChangeAspect="1"/>
          </p:cNvPicPr>
          <p:nvPr/>
        </p:nvPicPr>
        <p:blipFill>
          <a:blip r:embed="rId8"/>
          <a:stretch>
            <a:fillRect/>
          </a:stretch>
        </p:blipFill>
        <p:spPr>
          <a:xfrm>
            <a:off x="8660201" y="2609850"/>
            <a:ext cx="1614577" cy="1652805"/>
          </a:xfrm>
          <a:prstGeom prst="rect">
            <a:avLst/>
          </a:prstGeom>
        </p:spPr>
      </p:pic>
      <mc:AlternateContent xmlns:mc="http://schemas.openxmlformats.org/markup-compatibility/2006" xmlns:p14="http://schemas.microsoft.com/office/powerpoint/2010/main">
        <mc:Choice Requires="p14">
          <p:contentPart p14:bwMode="auto" r:id="rId9">
            <p14:nvContentPartPr>
              <p14:cNvPr id="12" name="Entrada de lápiz 11">
                <a:extLst>
                  <a:ext uri="{FF2B5EF4-FFF2-40B4-BE49-F238E27FC236}">
                    <a16:creationId xmlns:a16="http://schemas.microsoft.com/office/drawing/2014/main" id="{5E62964D-E0C8-80D8-95F1-A368F93E0254}"/>
                  </a:ext>
                </a:extLst>
              </p14:cNvPr>
              <p14:cNvContentPartPr/>
              <p14:nvPr/>
            </p14:nvContentPartPr>
            <p14:xfrm>
              <a:off x="10855219" y="1535602"/>
              <a:ext cx="15551" cy="15551"/>
            </p14:xfrm>
          </p:contentPart>
        </mc:Choice>
        <mc:Fallback xmlns="">
          <p:pic>
            <p:nvPicPr>
              <p:cNvPr id="12" name="Entrada de lápiz 11">
                <a:extLst>
                  <a:ext uri="{FF2B5EF4-FFF2-40B4-BE49-F238E27FC236}">
                    <a16:creationId xmlns:a16="http://schemas.microsoft.com/office/drawing/2014/main" id="{5E62964D-E0C8-80D8-95F1-A368F93E0254}"/>
                  </a:ext>
                </a:extLst>
              </p:cNvPr>
              <p:cNvPicPr/>
              <p:nvPr/>
            </p:nvPicPr>
            <p:blipFill>
              <a:blip r:embed="rId10"/>
              <a:stretch>
                <a:fillRect/>
              </a:stretch>
            </p:blipFill>
            <p:spPr>
              <a:xfrm>
                <a:off x="10596036" y="758052"/>
                <a:ext cx="528734" cy="15551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Entrada de lápiz 12">
                <a:extLst>
                  <a:ext uri="{FF2B5EF4-FFF2-40B4-BE49-F238E27FC236}">
                    <a16:creationId xmlns:a16="http://schemas.microsoft.com/office/drawing/2014/main" id="{A9B14735-A8CD-9A8E-EC17-55B53D8BB934}"/>
                  </a:ext>
                </a:extLst>
              </p14:cNvPr>
              <p14:cNvContentPartPr/>
              <p14:nvPr/>
            </p14:nvContentPartPr>
            <p14:xfrm>
              <a:off x="11296933" y="1758054"/>
              <a:ext cx="15551" cy="15551"/>
            </p14:xfrm>
          </p:contentPart>
        </mc:Choice>
        <mc:Fallback xmlns="">
          <p:pic>
            <p:nvPicPr>
              <p:cNvPr id="13" name="Entrada de lápiz 12">
                <a:extLst>
                  <a:ext uri="{FF2B5EF4-FFF2-40B4-BE49-F238E27FC236}">
                    <a16:creationId xmlns:a16="http://schemas.microsoft.com/office/drawing/2014/main" id="{A9B14735-A8CD-9A8E-EC17-55B53D8BB934}"/>
                  </a:ext>
                </a:extLst>
              </p:cNvPr>
              <p:cNvPicPr/>
              <p:nvPr/>
            </p:nvPicPr>
            <p:blipFill>
              <a:blip r:embed="rId12"/>
              <a:stretch>
                <a:fillRect/>
              </a:stretch>
            </p:blipFill>
            <p:spPr>
              <a:xfrm>
                <a:off x="11167341" y="1602544"/>
                <a:ext cx="272143" cy="323461"/>
              </a:xfrm>
              <a:prstGeom prst="rect">
                <a:avLst/>
              </a:prstGeom>
            </p:spPr>
          </p:pic>
        </mc:Fallback>
      </mc:AlternateContent>
    </p:spTree>
    <p:extLst>
      <p:ext uri="{BB962C8B-B14F-4D97-AF65-F5344CB8AC3E}">
        <p14:creationId xmlns:p14="http://schemas.microsoft.com/office/powerpoint/2010/main" val="5990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71055" y="601292"/>
            <a:ext cx="5416379" cy="446131"/>
          </a:xfrm>
        </p:spPr>
        <p:txBody>
          <a:bodyPr vert="horz" lIns="91440" tIns="45720" rIns="91440" bIns="45720" rtlCol="0" anchor="t">
            <a:normAutofit/>
          </a:bodyPr>
          <a:lstStyle/>
          <a:p>
            <a:pPr algn="l"/>
            <a:r>
              <a:rPr lang="es-MX" b="1">
                <a:latin typeface="Montserrat"/>
                <a:ea typeface="+mj-ea"/>
                <a:cs typeface="Calibri Light"/>
              </a:rPr>
              <a:t>20 años del derecho a saber</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7" name="Imagen 6" descr="Interfaz de usuario gráfica, Aplicación&#10;&#10;Descripción generada automáticamente">
            <a:extLst>
              <a:ext uri="{FF2B5EF4-FFF2-40B4-BE49-F238E27FC236}">
                <a16:creationId xmlns:a16="http://schemas.microsoft.com/office/drawing/2014/main" id="{8C853724-84BE-FB1A-3681-C89D50F96F74}"/>
              </a:ext>
            </a:extLst>
          </p:cNvPr>
          <p:cNvPicPr>
            <a:picLocks noChangeAspect="1"/>
          </p:cNvPicPr>
          <p:nvPr/>
        </p:nvPicPr>
        <p:blipFill>
          <a:blip r:embed="rId2"/>
          <a:stretch>
            <a:fillRect/>
          </a:stretch>
        </p:blipFill>
        <p:spPr>
          <a:xfrm>
            <a:off x="0" y="1605280"/>
            <a:ext cx="12192000" cy="4602480"/>
          </a:xfrm>
          <a:prstGeom prst="rect">
            <a:avLst/>
          </a:prstGeom>
        </p:spPr>
      </p:pic>
    </p:spTree>
    <p:extLst>
      <p:ext uri="{BB962C8B-B14F-4D97-AF65-F5344CB8AC3E}">
        <p14:creationId xmlns:p14="http://schemas.microsoft.com/office/powerpoint/2010/main" val="3015647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3" name="Imagen 2">
            <a:extLst>
              <a:ext uri="{FF2B5EF4-FFF2-40B4-BE49-F238E27FC236}">
                <a16:creationId xmlns:a16="http://schemas.microsoft.com/office/drawing/2014/main" id="{D1DD9FB4-46E6-DFF6-931E-7B47688DF57F}"/>
              </a:ext>
            </a:extLst>
          </p:cNvPr>
          <p:cNvPicPr>
            <a:picLocks noChangeAspect="1"/>
          </p:cNvPicPr>
          <p:nvPr/>
        </p:nvPicPr>
        <p:blipFill>
          <a:blip r:embed="rId2"/>
          <a:stretch>
            <a:fillRect/>
          </a:stretch>
        </p:blipFill>
        <p:spPr>
          <a:xfrm>
            <a:off x="355031" y="776737"/>
            <a:ext cx="5155901" cy="2040867"/>
          </a:xfrm>
          <a:prstGeom prst="rect">
            <a:avLst/>
          </a:prstGeom>
        </p:spPr>
      </p:pic>
      <p:pic>
        <p:nvPicPr>
          <p:cNvPr id="5" name="Imagen 4">
            <a:extLst>
              <a:ext uri="{FF2B5EF4-FFF2-40B4-BE49-F238E27FC236}">
                <a16:creationId xmlns:a16="http://schemas.microsoft.com/office/drawing/2014/main" id="{19DBC0B5-C126-5E38-80A3-05EC9843B709}"/>
              </a:ext>
            </a:extLst>
          </p:cNvPr>
          <p:cNvPicPr>
            <a:picLocks noChangeAspect="1"/>
          </p:cNvPicPr>
          <p:nvPr/>
        </p:nvPicPr>
        <p:blipFill>
          <a:blip r:embed="rId3"/>
          <a:stretch>
            <a:fillRect/>
          </a:stretch>
        </p:blipFill>
        <p:spPr>
          <a:xfrm>
            <a:off x="1936810" y="2648489"/>
            <a:ext cx="1992343" cy="2049853"/>
          </a:xfrm>
          <a:prstGeom prst="rect">
            <a:avLst/>
          </a:prstGeom>
        </p:spPr>
      </p:pic>
      <p:pic>
        <p:nvPicPr>
          <p:cNvPr id="6" name="Imagen 5" descr="Texto&#10;&#10;Descripción generada automáticamente">
            <a:extLst>
              <a:ext uri="{FF2B5EF4-FFF2-40B4-BE49-F238E27FC236}">
                <a16:creationId xmlns:a16="http://schemas.microsoft.com/office/drawing/2014/main" id="{1B698043-CEF9-E9E9-62BA-4559157B99AB}"/>
              </a:ext>
            </a:extLst>
          </p:cNvPr>
          <p:cNvPicPr>
            <a:picLocks noChangeAspect="1"/>
          </p:cNvPicPr>
          <p:nvPr/>
        </p:nvPicPr>
        <p:blipFill>
          <a:blip r:embed="rId4"/>
          <a:stretch>
            <a:fillRect/>
          </a:stretch>
        </p:blipFill>
        <p:spPr>
          <a:xfrm>
            <a:off x="268767" y="4557982"/>
            <a:ext cx="5328430" cy="2299660"/>
          </a:xfrm>
          <a:prstGeom prst="rect">
            <a:avLst/>
          </a:prstGeom>
        </p:spPr>
      </p:pic>
      <p:pic>
        <p:nvPicPr>
          <p:cNvPr id="7" name="Imagen 6" descr="Diagrama&#10;&#10;Descripción generada automáticamente">
            <a:extLst>
              <a:ext uri="{FF2B5EF4-FFF2-40B4-BE49-F238E27FC236}">
                <a16:creationId xmlns:a16="http://schemas.microsoft.com/office/drawing/2014/main" id="{95A9673F-1968-6984-BCA5-413600EA3983}"/>
              </a:ext>
            </a:extLst>
          </p:cNvPr>
          <p:cNvPicPr>
            <a:picLocks noChangeAspect="1"/>
          </p:cNvPicPr>
          <p:nvPr/>
        </p:nvPicPr>
        <p:blipFill>
          <a:blip r:embed="rId5"/>
          <a:stretch>
            <a:fillRect/>
          </a:stretch>
        </p:blipFill>
        <p:spPr>
          <a:xfrm>
            <a:off x="6975412" y="1466490"/>
            <a:ext cx="2971325" cy="4428227"/>
          </a:xfrm>
          <a:prstGeom prst="rect">
            <a:avLst/>
          </a:prstGeom>
        </p:spPr>
      </p:pic>
    </p:spTree>
    <p:extLst>
      <p:ext uri="{BB962C8B-B14F-4D97-AF65-F5344CB8AC3E}">
        <p14:creationId xmlns:p14="http://schemas.microsoft.com/office/powerpoint/2010/main" val="3580156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6D9BB10-64DD-4E7B-9C15-EF354D3BD496}"/>
              </a:ext>
            </a:extLst>
          </p:cNvPr>
          <p:cNvSpPr txBox="1"/>
          <p:nvPr/>
        </p:nvSpPr>
        <p:spPr>
          <a:xfrm>
            <a:off x="173824" y="1304532"/>
            <a:ext cx="12283391" cy="584775"/>
          </a:xfrm>
          <a:prstGeom prst="rect">
            <a:avLst/>
          </a:prstGeom>
          <a:noFill/>
        </p:spPr>
        <p:txBody>
          <a:bodyPr wrap="square" rtlCol="0">
            <a:spAutoFit/>
          </a:bodyPr>
          <a:lstStyle/>
          <a:p>
            <a:pPr algn="ctr"/>
            <a:r>
              <a:rPr lang="es-MX" sz="3200" b="1">
                <a:solidFill>
                  <a:srgbClr val="076F66"/>
                </a:solidFill>
                <a:latin typeface="Montserrat" pitchFamily="2" charset="77"/>
              </a:rPr>
              <a:t>Diferencias; DAI y Transparencia</a:t>
            </a:r>
          </a:p>
        </p:txBody>
      </p:sp>
      <p:graphicFrame>
        <p:nvGraphicFramePr>
          <p:cNvPr id="5" name="Tabla 5">
            <a:extLst>
              <a:ext uri="{FF2B5EF4-FFF2-40B4-BE49-F238E27FC236}">
                <a16:creationId xmlns:a16="http://schemas.microsoft.com/office/drawing/2014/main" id="{368BBB0B-0091-42A2-9A84-376E8197FEB2}"/>
              </a:ext>
            </a:extLst>
          </p:cNvPr>
          <p:cNvGraphicFramePr>
            <a:graphicFrameLocks noGrp="1"/>
          </p:cNvGraphicFramePr>
          <p:nvPr>
            <p:extLst>
              <p:ext uri="{D42A27DB-BD31-4B8C-83A1-F6EECF244321}">
                <p14:modId xmlns:p14="http://schemas.microsoft.com/office/powerpoint/2010/main" val="3694736797"/>
              </p:ext>
            </p:extLst>
          </p:nvPr>
        </p:nvGraphicFramePr>
        <p:xfrm>
          <a:off x="2023110" y="2215492"/>
          <a:ext cx="8260921" cy="4073086"/>
        </p:xfrm>
        <a:graphic>
          <a:graphicData uri="http://schemas.openxmlformats.org/drawingml/2006/table">
            <a:tbl>
              <a:tblPr firstRow="1" bandRow="1">
                <a:tableStyleId>{1FECB4D8-DB02-4DC6-A0A2-4F2EBAE1DC90}</a:tableStyleId>
              </a:tblPr>
              <a:tblGrid>
                <a:gridCol w="4132559">
                  <a:extLst>
                    <a:ext uri="{9D8B030D-6E8A-4147-A177-3AD203B41FA5}">
                      <a16:colId xmlns:a16="http://schemas.microsoft.com/office/drawing/2014/main" val="429465796"/>
                    </a:ext>
                  </a:extLst>
                </a:gridCol>
                <a:gridCol w="4128362">
                  <a:extLst>
                    <a:ext uri="{9D8B030D-6E8A-4147-A177-3AD203B41FA5}">
                      <a16:colId xmlns:a16="http://schemas.microsoft.com/office/drawing/2014/main" val="385626878"/>
                    </a:ext>
                  </a:extLst>
                </a:gridCol>
              </a:tblGrid>
              <a:tr h="1009789">
                <a:tc>
                  <a:txBody>
                    <a:bodyPr/>
                    <a:lstStyle/>
                    <a:p>
                      <a:pPr marL="0" algn="ctr" defTabSz="914400" rtl="0" eaLnBrk="1" latinLnBrk="0" hangingPunct="1">
                        <a:lnSpc>
                          <a:spcPct val="100000"/>
                        </a:lnSpc>
                        <a:spcBef>
                          <a:spcPts val="1000"/>
                        </a:spcBef>
                        <a:buClr>
                          <a:srgbClr val="000000"/>
                        </a:buClr>
                        <a:buSzPts val="1600"/>
                      </a:pPr>
                      <a:r>
                        <a:rPr lang="es-MX" sz="2000" kern="1200">
                          <a:solidFill>
                            <a:srgbClr val="7030A0"/>
                          </a:solidFill>
                          <a:latin typeface="Montserrat" pitchFamily="2" charset="77"/>
                          <a:ea typeface="+mn-ea"/>
                          <a:cs typeface="Arial"/>
                        </a:rPr>
                        <a:t>DAI</a:t>
                      </a:r>
                    </a:p>
                  </a:txBody>
                  <a:tcPr/>
                </a:tc>
                <a:tc>
                  <a:txBody>
                    <a:bodyPr/>
                    <a:lstStyle/>
                    <a:p>
                      <a:pPr marL="0" algn="ctr" defTabSz="914400" rtl="0" eaLnBrk="1" latinLnBrk="0" hangingPunct="1">
                        <a:lnSpc>
                          <a:spcPct val="100000"/>
                        </a:lnSpc>
                        <a:spcBef>
                          <a:spcPts val="1000"/>
                        </a:spcBef>
                        <a:buClr>
                          <a:srgbClr val="000000"/>
                        </a:buClr>
                        <a:buSzPts val="1600"/>
                      </a:pPr>
                      <a:r>
                        <a:rPr lang="es-MX" sz="2000" b="1" kern="1200">
                          <a:solidFill>
                            <a:srgbClr val="7030A0"/>
                          </a:solidFill>
                          <a:latin typeface="Montserrat" pitchFamily="2" charset="77"/>
                          <a:ea typeface="+mn-ea"/>
                          <a:cs typeface="Arial"/>
                        </a:rPr>
                        <a:t>TRANSPARENCIA</a:t>
                      </a:r>
                    </a:p>
                  </a:txBody>
                  <a:tcPr/>
                </a:tc>
                <a:extLst>
                  <a:ext uri="{0D108BD9-81ED-4DB2-BD59-A6C34878D82A}">
                    <a16:rowId xmlns:a16="http://schemas.microsoft.com/office/drawing/2014/main" val="555513928"/>
                  </a:ext>
                </a:extLst>
              </a:tr>
              <a:tr h="1009789">
                <a:tc>
                  <a:txBody>
                    <a:bodyPr/>
                    <a:lstStyle/>
                    <a:p>
                      <a:pPr algn="ctr"/>
                      <a:r>
                        <a:rPr lang="es-MX" sz="1800" b="1">
                          <a:latin typeface="Montserrat" pitchFamily="2" charset="77"/>
                        </a:rPr>
                        <a:t>Derecho humano </a:t>
                      </a:r>
                      <a:r>
                        <a:rPr lang="es-MX" sz="1800">
                          <a:latin typeface="Montserrat" pitchFamily="2" charset="77"/>
                        </a:rPr>
                        <a:t>reconocido en la CPEUM</a:t>
                      </a:r>
                    </a:p>
                  </a:txBody>
                  <a:tcPr/>
                </a:tc>
                <a:tc>
                  <a:txBody>
                    <a:bodyPr/>
                    <a:lstStyle/>
                    <a:p>
                      <a:pPr algn="ctr"/>
                      <a:r>
                        <a:rPr lang="es-MX" sz="1800">
                          <a:latin typeface="Montserrat" pitchFamily="2" charset="77"/>
                        </a:rPr>
                        <a:t>Es una </a:t>
                      </a:r>
                      <a:r>
                        <a:rPr lang="es-MX" sz="1800" b="1">
                          <a:latin typeface="Montserrat" pitchFamily="2" charset="77"/>
                        </a:rPr>
                        <a:t>obligación</a:t>
                      </a:r>
                      <a:r>
                        <a:rPr lang="es-MX" sz="1800">
                          <a:latin typeface="Montserrat" pitchFamily="2" charset="77"/>
                        </a:rPr>
                        <a:t> y cualidad de los SO</a:t>
                      </a:r>
                    </a:p>
                  </a:txBody>
                  <a:tcPr/>
                </a:tc>
                <a:extLst>
                  <a:ext uri="{0D108BD9-81ED-4DB2-BD59-A6C34878D82A}">
                    <a16:rowId xmlns:a16="http://schemas.microsoft.com/office/drawing/2014/main" val="630769427"/>
                  </a:ext>
                </a:extLst>
              </a:tr>
              <a:tr h="1009789">
                <a:tc>
                  <a:txBody>
                    <a:bodyPr/>
                    <a:lstStyle/>
                    <a:p>
                      <a:pPr algn="ctr"/>
                      <a:r>
                        <a:rPr lang="es-MX" sz="1800">
                          <a:latin typeface="Montserrat" pitchFamily="2" charset="77"/>
                        </a:rPr>
                        <a:t>Se ejerce mediante </a:t>
                      </a:r>
                      <a:r>
                        <a:rPr lang="es-MX" sz="1800" b="1">
                          <a:latin typeface="Montserrat" pitchFamily="2" charset="77"/>
                        </a:rPr>
                        <a:t>SAI</a:t>
                      </a:r>
                      <a:r>
                        <a:rPr lang="es-MX" sz="1800">
                          <a:latin typeface="Montserrat" pitchFamily="2" charset="77"/>
                        </a:rPr>
                        <a:t> que envían los particulares a los SO</a:t>
                      </a:r>
                    </a:p>
                  </a:txBody>
                  <a:tcPr/>
                </a:tc>
                <a:tc>
                  <a:txBody>
                    <a:bodyPr/>
                    <a:lstStyle/>
                    <a:p>
                      <a:pPr algn="ctr"/>
                      <a:r>
                        <a:rPr lang="es-MX" sz="1800">
                          <a:latin typeface="Montserrat" pitchFamily="2" charset="77"/>
                        </a:rPr>
                        <a:t>La obligación se cumple cuando los SO </a:t>
                      </a:r>
                      <a:r>
                        <a:rPr lang="es-MX" sz="1800" b="1">
                          <a:latin typeface="Montserrat" pitchFamily="2" charset="77"/>
                        </a:rPr>
                        <a:t>publican</a:t>
                      </a:r>
                      <a:r>
                        <a:rPr lang="es-MX" sz="1800">
                          <a:latin typeface="Montserrat" pitchFamily="2" charset="77"/>
                        </a:rPr>
                        <a:t> información la PNT</a:t>
                      </a:r>
                    </a:p>
                  </a:txBody>
                  <a:tcPr/>
                </a:tc>
                <a:extLst>
                  <a:ext uri="{0D108BD9-81ED-4DB2-BD59-A6C34878D82A}">
                    <a16:rowId xmlns:a16="http://schemas.microsoft.com/office/drawing/2014/main" val="3445955207"/>
                  </a:ext>
                </a:extLst>
              </a:tr>
              <a:tr h="1043719">
                <a:tc>
                  <a:txBody>
                    <a:bodyPr/>
                    <a:lstStyle/>
                    <a:p>
                      <a:pPr algn="ctr"/>
                      <a:r>
                        <a:rPr lang="es-MX" sz="1800">
                          <a:latin typeface="Montserrat" pitchFamily="2" charset="77"/>
                        </a:rPr>
                        <a:t>Su finalidad es </a:t>
                      </a:r>
                      <a:r>
                        <a:rPr lang="es-MX" sz="1800" b="1">
                          <a:latin typeface="Montserrat" pitchFamily="2" charset="77"/>
                        </a:rPr>
                        <a:t>garantizar</a:t>
                      </a:r>
                      <a:r>
                        <a:rPr lang="es-MX" sz="1800">
                          <a:latin typeface="Montserrat" pitchFamily="2" charset="77"/>
                        </a:rPr>
                        <a:t> a los particulares la información</a:t>
                      </a:r>
                    </a:p>
                  </a:txBody>
                  <a:tcPr/>
                </a:tc>
                <a:tc>
                  <a:txBody>
                    <a:bodyPr/>
                    <a:lstStyle/>
                    <a:p>
                      <a:pPr algn="ctr"/>
                      <a:r>
                        <a:rPr lang="es-MX" sz="1800">
                          <a:latin typeface="Montserrat" pitchFamily="2" charset="77"/>
                        </a:rPr>
                        <a:t>Es una cualidad puesto que se puede presentar en mayor o medida (transparencia proactiva)</a:t>
                      </a:r>
                    </a:p>
                  </a:txBody>
                  <a:tcPr/>
                </a:tc>
                <a:extLst>
                  <a:ext uri="{0D108BD9-81ED-4DB2-BD59-A6C34878D82A}">
                    <a16:rowId xmlns:a16="http://schemas.microsoft.com/office/drawing/2014/main" val="4289094208"/>
                  </a:ext>
                </a:extLst>
              </a:tr>
            </a:tbl>
          </a:graphicData>
        </a:graphic>
      </p:graphicFrame>
      <p:pic>
        <p:nvPicPr>
          <p:cNvPr id="6" name="Imagen 5">
            <a:extLst>
              <a:ext uri="{FF2B5EF4-FFF2-40B4-BE49-F238E27FC236}">
                <a16:creationId xmlns:a16="http://schemas.microsoft.com/office/drawing/2014/main" id="{6AC4C21D-A48F-4A5D-9D2E-F27FFEF19CA1}"/>
              </a:ext>
            </a:extLst>
          </p:cNvPr>
          <p:cNvPicPr>
            <a:picLocks noChangeAspect="1"/>
          </p:cNvPicPr>
          <p:nvPr/>
        </p:nvPicPr>
        <p:blipFill>
          <a:blip r:embed="rId2"/>
          <a:stretch>
            <a:fillRect/>
          </a:stretch>
        </p:blipFill>
        <p:spPr>
          <a:xfrm>
            <a:off x="10641330" y="2752725"/>
            <a:ext cx="1352550" cy="1352550"/>
          </a:xfrm>
          <a:prstGeom prst="rect">
            <a:avLst/>
          </a:prstGeom>
        </p:spPr>
      </p:pic>
      <p:pic>
        <p:nvPicPr>
          <p:cNvPr id="8" name="Imagen 7">
            <a:extLst>
              <a:ext uri="{FF2B5EF4-FFF2-40B4-BE49-F238E27FC236}">
                <a16:creationId xmlns:a16="http://schemas.microsoft.com/office/drawing/2014/main" id="{CFEA5A31-6AE3-472A-8D60-8DF06848CD85}"/>
              </a:ext>
            </a:extLst>
          </p:cNvPr>
          <p:cNvPicPr>
            <a:picLocks noChangeAspect="1"/>
          </p:cNvPicPr>
          <p:nvPr/>
        </p:nvPicPr>
        <p:blipFill>
          <a:blip r:embed="rId3"/>
          <a:stretch>
            <a:fillRect/>
          </a:stretch>
        </p:blipFill>
        <p:spPr>
          <a:xfrm>
            <a:off x="530431" y="2752725"/>
            <a:ext cx="1352550" cy="1352550"/>
          </a:xfrm>
          <a:prstGeom prst="rect">
            <a:avLst/>
          </a:prstGeom>
        </p:spPr>
      </p:pic>
    </p:spTree>
    <p:extLst>
      <p:ext uri="{BB962C8B-B14F-4D97-AF65-F5344CB8AC3E}">
        <p14:creationId xmlns:p14="http://schemas.microsoft.com/office/powerpoint/2010/main" val="125461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A78980-D332-4B9A-8E02-782799F66E74}"/>
              </a:ext>
            </a:extLst>
          </p:cNvPr>
          <p:cNvSpPr>
            <a:spLocks noGrp="1"/>
          </p:cNvSpPr>
          <p:nvPr>
            <p:ph idx="1"/>
          </p:nvPr>
        </p:nvSpPr>
        <p:spPr>
          <a:xfrm>
            <a:off x="611981" y="1533520"/>
            <a:ext cx="10515600" cy="1505235"/>
          </a:xfrm>
        </p:spPr>
        <p:txBody>
          <a:bodyPr vert="horz" lIns="91440" tIns="45720" rIns="91440" bIns="45720" rtlCol="0" anchor="t">
            <a:normAutofit/>
          </a:bodyPr>
          <a:lstStyle/>
          <a:p>
            <a:pPr algn="just"/>
            <a:r>
              <a:rPr lang="es-MX">
                <a:latin typeface="Montserrat"/>
              </a:rPr>
              <a:t>En México lo rigen las leyes federales y general en materia de transparencia, acceso a la información y protección de datos personales.</a:t>
            </a:r>
            <a:endParaRPr lang="es-MX">
              <a:latin typeface="Montserrat"/>
              <a:ea typeface="+mn-lt"/>
              <a:cs typeface="+mn-lt"/>
            </a:endParaRPr>
          </a:p>
          <a:p>
            <a:pPr algn="just"/>
            <a:endParaRPr lang="es-MX" sz="2400">
              <a:ea typeface="Calibri"/>
              <a:cs typeface="Calibri"/>
            </a:endParaRPr>
          </a:p>
        </p:txBody>
      </p:sp>
      <p:sp>
        <p:nvSpPr>
          <p:cNvPr id="4" name="Subtítulo 2">
            <a:extLst>
              <a:ext uri="{FF2B5EF4-FFF2-40B4-BE49-F238E27FC236}">
                <a16:creationId xmlns:a16="http://schemas.microsoft.com/office/drawing/2014/main" id="{DC2EF0C0-A335-4D05-9035-9DD28E8EE472}"/>
              </a:ext>
            </a:extLst>
          </p:cNvPr>
          <p:cNvSpPr txBox="1">
            <a:spLocks/>
          </p:cNvSpPr>
          <p:nvPr/>
        </p:nvSpPr>
        <p:spPr>
          <a:xfrm>
            <a:off x="441230" y="560653"/>
            <a:ext cx="8179899" cy="6394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b="1">
                <a:latin typeface="Montserrat"/>
                <a:ea typeface="+mj-ea"/>
                <a:cs typeface="Calibri Light"/>
              </a:rPr>
              <a:t>¿En dónde se encuentra este derecho?</a:t>
            </a:r>
          </a:p>
        </p:txBody>
      </p:sp>
      <p:pic>
        <p:nvPicPr>
          <p:cNvPr id="6" name="Imagen 5">
            <a:extLst>
              <a:ext uri="{FF2B5EF4-FFF2-40B4-BE49-F238E27FC236}">
                <a16:creationId xmlns:a16="http://schemas.microsoft.com/office/drawing/2014/main" id="{D1D41265-C941-40F9-AC92-C54FAD27D71F}"/>
              </a:ext>
            </a:extLst>
          </p:cNvPr>
          <p:cNvPicPr>
            <a:picLocks noChangeAspect="1"/>
          </p:cNvPicPr>
          <p:nvPr/>
        </p:nvPicPr>
        <p:blipFill>
          <a:blip r:embed="rId2"/>
          <a:stretch>
            <a:fillRect/>
          </a:stretch>
        </p:blipFill>
        <p:spPr>
          <a:xfrm>
            <a:off x="2966880" y="4173056"/>
            <a:ext cx="1544347" cy="2124291"/>
          </a:xfrm>
          <a:prstGeom prst="rect">
            <a:avLst/>
          </a:prstGeom>
        </p:spPr>
      </p:pic>
      <p:pic>
        <p:nvPicPr>
          <p:cNvPr id="8" name="Imagen 7">
            <a:extLst>
              <a:ext uri="{FF2B5EF4-FFF2-40B4-BE49-F238E27FC236}">
                <a16:creationId xmlns:a16="http://schemas.microsoft.com/office/drawing/2014/main" id="{E121DD0F-B48A-4F21-AB13-AA44E5E382BB}"/>
              </a:ext>
            </a:extLst>
          </p:cNvPr>
          <p:cNvPicPr>
            <a:picLocks noChangeAspect="1"/>
          </p:cNvPicPr>
          <p:nvPr/>
        </p:nvPicPr>
        <p:blipFill>
          <a:blip r:embed="rId3"/>
          <a:stretch>
            <a:fillRect/>
          </a:stretch>
        </p:blipFill>
        <p:spPr>
          <a:xfrm>
            <a:off x="5335590" y="4173055"/>
            <a:ext cx="1665781" cy="2124291"/>
          </a:xfrm>
          <a:prstGeom prst="rect">
            <a:avLst/>
          </a:prstGeom>
        </p:spPr>
      </p:pic>
      <p:pic>
        <p:nvPicPr>
          <p:cNvPr id="10" name="Imagen 9">
            <a:extLst>
              <a:ext uri="{FF2B5EF4-FFF2-40B4-BE49-F238E27FC236}">
                <a16:creationId xmlns:a16="http://schemas.microsoft.com/office/drawing/2014/main" id="{E2F7C5AC-4ED1-4542-8445-0BE526FC3612}"/>
              </a:ext>
            </a:extLst>
          </p:cNvPr>
          <p:cNvPicPr>
            <a:picLocks noChangeAspect="1"/>
          </p:cNvPicPr>
          <p:nvPr/>
        </p:nvPicPr>
        <p:blipFill>
          <a:blip r:embed="rId4"/>
          <a:stretch>
            <a:fillRect/>
          </a:stretch>
        </p:blipFill>
        <p:spPr>
          <a:xfrm>
            <a:off x="7970537" y="4173054"/>
            <a:ext cx="1561714" cy="2124291"/>
          </a:xfrm>
          <a:prstGeom prst="rect">
            <a:avLst/>
          </a:prstGeom>
        </p:spPr>
      </p:pic>
    </p:spTree>
    <p:extLst>
      <p:ext uri="{BB962C8B-B14F-4D97-AF65-F5344CB8AC3E}">
        <p14:creationId xmlns:p14="http://schemas.microsoft.com/office/powerpoint/2010/main" val="367369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1937CB2-5503-B070-D074-42603FEAC209}"/>
              </a:ext>
            </a:extLst>
          </p:cNvPr>
          <p:cNvSpPr>
            <a:spLocks noGrp="1"/>
          </p:cNvSpPr>
          <p:nvPr>
            <p:ph type="subTitle" idx="1"/>
          </p:nvPr>
        </p:nvSpPr>
        <p:spPr>
          <a:xfrm>
            <a:off x="481215" y="591132"/>
            <a:ext cx="5416379" cy="446131"/>
          </a:xfrm>
        </p:spPr>
        <p:txBody>
          <a:bodyPr vert="horz" lIns="91440" tIns="45720" rIns="91440" bIns="45720" rtlCol="0" anchor="t">
            <a:normAutofit/>
          </a:bodyPr>
          <a:lstStyle/>
          <a:p>
            <a:pPr algn="l"/>
            <a:r>
              <a:rPr lang="es-MX" b="1">
                <a:latin typeface="Montserrat"/>
                <a:ea typeface="+mj-ea"/>
                <a:cs typeface="Calibri Light"/>
              </a:rPr>
              <a:t>Marco jurídico</a:t>
            </a:r>
          </a:p>
        </p:txBody>
      </p:sp>
      <p:sp>
        <p:nvSpPr>
          <p:cNvPr id="4" name="Subtítulo 2">
            <a:extLst>
              <a:ext uri="{FF2B5EF4-FFF2-40B4-BE49-F238E27FC236}">
                <a16:creationId xmlns:a16="http://schemas.microsoft.com/office/drawing/2014/main" id="{3327A4E8-28B4-4B5E-EC70-96291F47F055}"/>
              </a:ext>
            </a:extLst>
          </p:cNvPr>
          <p:cNvSpPr txBox="1">
            <a:spLocks/>
          </p:cNvSpPr>
          <p:nvPr/>
        </p:nvSpPr>
        <p:spPr>
          <a:xfrm>
            <a:off x="11425882" y="6090593"/>
            <a:ext cx="609600" cy="4584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a:solidFill>
                  <a:srgbClr val="812E8A"/>
                </a:solidFill>
              </a:rPr>
              <a:t>00</a:t>
            </a:r>
          </a:p>
        </p:txBody>
      </p:sp>
      <p:pic>
        <p:nvPicPr>
          <p:cNvPr id="5" name="Imagen 4" descr="Diagrama, Texto, Chat o mensaje de texto&#10;&#10;Descripción generada automáticamente">
            <a:extLst>
              <a:ext uri="{FF2B5EF4-FFF2-40B4-BE49-F238E27FC236}">
                <a16:creationId xmlns:a16="http://schemas.microsoft.com/office/drawing/2014/main" id="{29B698D6-31DE-5DC0-7C72-90FDEFE907D4}"/>
              </a:ext>
            </a:extLst>
          </p:cNvPr>
          <p:cNvPicPr>
            <a:picLocks noChangeAspect="1"/>
          </p:cNvPicPr>
          <p:nvPr/>
        </p:nvPicPr>
        <p:blipFill>
          <a:blip r:embed="rId2"/>
          <a:stretch>
            <a:fillRect/>
          </a:stretch>
        </p:blipFill>
        <p:spPr>
          <a:xfrm>
            <a:off x="481215" y="1485795"/>
            <a:ext cx="10331570" cy="4604798"/>
          </a:xfrm>
          <a:prstGeom prst="rect">
            <a:avLst/>
          </a:prstGeom>
        </p:spPr>
      </p:pic>
    </p:spTree>
    <p:extLst>
      <p:ext uri="{BB962C8B-B14F-4D97-AF65-F5344CB8AC3E}">
        <p14:creationId xmlns:p14="http://schemas.microsoft.com/office/powerpoint/2010/main" val="23849894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TotalTime>
  <Words>1519</Words>
  <Application>Microsoft Office PowerPoint</Application>
  <PresentationFormat>Panorámica</PresentationFormat>
  <Paragraphs>245</Paragraphs>
  <Slides>47</Slides>
  <Notes>0</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Tema de Office</vt:lpstr>
      <vt:lpstr>Presentación de PowerPoint</vt:lpstr>
      <vt:lpstr>Presentación de PowerPoint</vt:lpstr>
      <vt:lpstr>1. ¿Qué es el derecho de acceso a la información (DAI)?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Que las y los ciudadanos no expertos en derecho de acceso a la información, lo utilicen para impactar en sus realidades cotidianas.  </vt:lpstr>
      <vt:lpstr>Presentación de PowerPoint</vt:lpstr>
      <vt:lpstr>2. ¿Para qué sirve el derecho de acceso a la información (DAI)?</vt:lpstr>
      <vt:lpstr>La utilidad del DAI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Escucha más casos de aprovechamiento en:</vt:lpstr>
      <vt:lpstr> 3. ¿Cómo se ejerce el DAI?</vt:lpstr>
      <vt:lpstr>Presentación de PowerPoint</vt:lpstr>
      <vt:lpstr>Presentación de PowerPoint</vt:lpstr>
      <vt:lpstr>Presentación de PowerPoint</vt:lpstr>
      <vt:lpstr>Presentación de PowerPoint</vt:lpstr>
      <vt:lpstr>Presentación de PowerPoint</vt:lpstr>
      <vt:lpstr>1. Identificar qué información te gustaría saber ¿para qué la quiero? ¿qué problema me gustaría atender?   2. Identificar la autoridad pública que puede tenerla.   Si piensas que más de una autoridad puede tener la información, puedes ingresar la solicitud todas las autoridades que consideres que la pueden tener.   3. Darte de alta en la Plataforma Nacional de Transparencia, si ya estás dado de alta, solo deberás ingresar al Sistema.  4. Ingresar la solicitud y generar el acuse.</vt:lpstr>
      <vt:lpstr>Redacta la solicitud de la manera más clara posible. En solicitudes de acceso a información pública, no debes incluir datos personales, recuerda que tanto las solicitudes como las respuestas serán públicas. Si no estás seguro del tipo de documento que requieres, menciónalo de forma general. Por ejemplo: Manual de Organización, Reglamento Interior o equivalente. Especifica el periodo, año o fecha o cualquier otro elemento relevante que facilite la búsqueda de la información. Especifica el nivel de desagregación que necesitas: por año, entidad federativa, género, edad, etc. </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otammi</dc:creator>
  <cp:lastModifiedBy>JAVIER CUELLAR DURAN</cp:lastModifiedBy>
  <cp:revision>7</cp:revision>
  <dcterms:created xsi:type="dcterms:W3CDTF">2024-05-16T20:26:10Z</dcterms:created>
  <dcterms:modified xsi:type="dcterms:W3CDTF">2025-02-06T17:11:11Z</dcterms:modified>
</cp:coreProperties>
</file>